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2" r:id="rId5"/>
    <p:sldId id="261" r:id="rId6"/>
    <p:sldId id="264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4186C7"/>
    <a:srgbClr val="993366"/>
    <a:srgbClr val="D8D4BA"/>
    <a:srgbClr val="CC0099"/>
    <a:srgbClr val="6600FF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78"/>
    <p:restoredTop sz="94719"/>
  </p:normalViewPr>
  <p:slideViewPr>
    <p:cSldViewPr>
      <p:cViewPr varScale="1">
        <p:scale>
          <a:sx n="78" d="100"/>
          <a:sy n="78" d="100"/>
        </p:scale>
        <p:origin x="162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sBojJjhenQytnH1NH1lAyfsHsmpsMHz8/view?usp=sharing" TargetMode="External"/><Relationship Id="rId2" Type="http://schemas.openxmlformats.org/officeDocument/2006/relationships/hyperlink" Target="https://drive.google.com/file/d/1YgWrbEmZA6IfncfAU8yFU1oTGa01OrY6/view?usp=shar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hotos.wikimapia.org/p/00/00/37/44/07_big.jp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381000" y="6096000"/>
            <a:ext cx="357790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2400" b="1" cap="none" spc="0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iro" pitchFamily="2" charset="-78"/>
                <a:cs typeface="Cairo" pitchFamily="2" charset="-78"/>
              </a:rPr>
              <a:t>1</a:t>
            </a:r>
            <a:endParaRPr lang="en-US" sz="24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iro" pitchFamily="2" charset="-78"/>
              <a:cs typeface="Cairo" pitchFamily="2" charset="-78"/>
            </a:endParaRP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D52D8CB2-8AAD-6C65-5F97-E3ACFBB454B8}"/>
              </a:ext>
            </a:extLst>
          </p:cNvPr>
          <p:cNvSpPr/>
          <p:nvPr/>
        </p:nvSpPr>
        <p:spPr>
          <a:xfrm>
            <a:off x="1112363" y="1725052"/>
            <a:ext cx="6477001" cy="9144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19">
            <a:extLst>
              <a:ext uri="{FF2B5EF4-FFF2-40B4-BE49-F238E27FC236}">
                <a16:creationId xmlns:a16="http://schemas.microsoft.com/office/drawing/2014/main" id="{50510981-8D32-4052-A8E7-2DC6DC9ABA68}"/>
              </a:ext>
            </a:extLst>
          </p:cNvPr>
          <p:cNvSpPr txBox="1"/>
          <p:nvPr/>
        </p:nvSpPr>
        <p:spPr>
          <a:xfrm>
            <a:off x="1295400" y="1903274"/>
            <a:ext cx="601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 dirty="0">
                <a:solidFill>
                  <a:schemeClr val="bg1"/>
                </a:solidFill>
                <a:latin typeface="Cairo" pitchFamily="2" charset="-78"/>
                <a:cs typeface="Cairo" pitchFamily="2" charset="-78"/>
              </a:rPr>
              <a:t>تصميم مشروع: </a:t>
            </a:r>
            <a:r>
              <a:rPr lang="ar-EG" sz="2800" b="1" dirty="0">
                <a:solidFill>
                  <a:schemeClr val="bg1"/>
                </a:solidFill>
                <a:latin typeface="Cairo" pitchFamily="2" charset="-78"/>
                <a:cs typeface="Cairo" pitchFamily="2" charset="-78"/>
              </a:rPr>
              <a:t>محارة الدوحة</a:t>
            </a:r>
            <a:endParaRPr lang="x-none" sz="2800" b="1" dirty="0">
              <a:solidFill>
                <a:schemeClr val="bg1"/>
              </a:solidFill>
              <a:latin typeface="Cairo" pitchFamily="2" charset="-78"/>
              <a:cs typeface="Cairo" pitchFamily="2" charset="-78"/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6420443C-500B-0836-E20E-0D333A4359CB}"/>
              </a:ext>
            </a:extLst>
          </p:cNvPr>
          <p:cNvSpPr/>
          <p:nvPr/>
        </p:nvSpPr>
        <p:spPr>
          <a:xfrm>
            <a:off x="1112364" y="2817674"/>
            <a:ext cx="6507638" cy="152572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 rtl="1"/>
            <a:r>
              <a:rPr lang="ar-SA" sz="2000" b="1" dirty="0">
                <a:solidFill>
                  <a:schemeClr val="tx1"/>
                </a:solidFill>
              </a:rPr>
              <a:t>فكرة المشروع:</a:t>
            </a:r>
          </a:p>
          <a:p>
            <a:pPr algn="justLow" rtl="1"/>
            <a:r>
              <a:rPr lang="ar-SA" sz="2000" dirty="0">
                <a:solidFill>
                  <a:schemeClr val="tx1"/>
                </a:solidFill>
              </a:rPr>
              <a:t>يهدف هذا المشروع إلى تصميم </a:t>
            </a:r>
            <a:r>
              <a:rPr lang="ar-EG" sz="2000" dirty="0">
                <a:solidFill>
                  <a:schemeClr val="tx1"/>
                </a:solidFill>
              </a:rPr>
              <a:t>محارة الدوحة </a:t>
            </a:r>
            <a:r>
              <a:rPr lang="ar-SA" sz="2000" dirty="0">
                <a:solidFill>
                  <a:schemeClr val="tx1"/>
                </a:solidFill>
              </a:rPr>
              <a:t>ثلاثي</a:t>
            </a:r>
            <a:r>
              <a:rPr lang="ar-EG" sz="2000" dirty="0">
                <a:solidFill>
                  <a:schemeClr val="tx1"/>
                </a:solidFill>
              </a:rPr>
              <a:t>ة</a:t>
            </a:r>
            <a:r>
              <a:rPr lang="ar-SA" sz="2000" dirty="0">
                <a:solidFill>
                  <a:schemeClr val="tx1"/>
                </a:solidFill>
              </a:rPr>
              <a:t> الأبعاد </a:t>
            </a:r>
            <a:r>
              <a:rPr lang="ar-EG" sz="2000" dirty="0">
                <a:solidFill>
                  <a:schemeClr val="tx1"/>
                </a:solidFill>
              </a:rPr>
              <a:t>بشكل بسيط يساعدنا علي التخيل ورؤية الأجسام بمنظور مختلف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1" y="4343400"/>
            <a:ext cx="2449040" cy="2352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9759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AAFDE2-C6FE-68C9-82C0-03FA349EF732}"/>
              </a:ext>
            </a:extLst>
          </p:cNvPr>
          <p:cNvSpPr/>
          <p:nvPr/>
        </p:nvSpPr>
        <p:spPr>
          <a:xfrm>
            <a:off x="381000" y="6096000"/>
            <a:ext cx="357791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iro" pitchFamily="2" charset="-78"/>
                <a:cs typeface="Cairo" pitchFamily="2" charset="-78"/>
              </a:rPr>
              <a:t>2</a:t>
            </a:r>
            <a:endParaRPr lang="en-US" sz="24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iro" pitchFamily="2" charset="-78"/>
              <a:cs typeface="Cairo" pitchFamily="2" charset="-78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C838E2CE-66A6-F99F-9569-7B961E52ACD4}"/>
              </a:ext>
            </a:extLst>
          </p:cNvPr>
          <p:cNvSpPr txBox="1"/>
          <p:nvPr/>
        </p:nvSpPr>
        <p:spPr>
          <a:xfrm>
            <a:off x="2209800" y="5410200"/>
            <a:ext cx="43850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400" b="1" dirty="0"/>
              <a:t>واجهة برنامج </a:t>
            </a:r>
            <a:r>
              <a:rPr lang="en-US" sz="1400" b="1" dirty="0"/>
              <a:t>AB3Dedu </a:t>
            </a:r>
            <a:r>
              <a:rPr lang="ar-SA" sz="1400" b="1" dirty="0"/>
              <a:t>لتصميم وتنفيذ الأفكار والمشاريع.</a:t>
            </a:r>
            <a:endParaRPr lang="en-US" sz="1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" b="707"/>
          <a:stretch/>
        </p:blipFill>
        <p:spPr bwMode="auto">
          <a:xfrm>
            <a:off x="1371600" y="1607788"/>
            <a:ext cx="6705742" cy="3645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1845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820918" y="1600200"/>
            <a:ext cx="6962596" cy="4343400"/>
            <a:chOff x="747584" y="2209800"/>
            <a:chExt cx="7558216" cy="990600"/>
          </a:xfrm>
        </p:grpSpPr>
        <p:grpSp>
          <p:nvGrpSpPr>
            <p:cNvPr id="20" name="Group 19"/>
            <p:cNvGrpSpPr/>
            <p:nvPr/>
          </p:nvGrpSpPr>
          <p:grpSpPr>
            <a:xfrm>
              <a:off x="824424" y="2209800"/>
              <a:ext cx="7481376" cy="990600"/>
              <a:chOff x="824424" y="2286000"/>
              <a:chExt cx="7481376" cy="990600"/>
            </a:xfrm>
          </p:grpSpPr>
          <p:sp>
            <p:nvSpPr>
              <p:cNvPr id="22" name="Round Same Side Corner Rectangle 21"/>
              <p:cNvSpPr/>
              <p:nvPr/>
            </p:nvSpPr>
            <p:spPr>
              <a:xfrm>
                <a:off x="824424" y="2286000"/>
                <a:ext cx="7481376" cy="990600"/>
              </a:xfrm>
              <a:prstGeom prst="round2SameRect">
                <a:avLst/>
              </a:prstGeom>
              <a:noFill/>
              <a:ln>
                <a:solidFill>
                  <a:srgbClr val="4186C7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>
                <a:off x="2204693" y="2286000"/>
                <a:ext cx="4714959" cy="176028"/>
              </a:xfrm>
              <a:prstGeom prst="roundRect">
                <a:avLst/>
              </a:prstGeom>
              <a:solidFill>
                <a:srgbClr val="4186C7"/>
              </a:solidFill>
              <a:ln>
                <a:solidFill>
                  <a:srgbClr val="4186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21" name="Rectangle 20"/>
            <p:cNvSpPr/>
            <p:nvPr/>
          </p:nvSpPr>
          <p:spPr>
            <a:xfrm>
              <a:off x="747584" y="2209800"/>
              <a:ext cx="7558216" cy="1600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2800" b="1" dirty="0">
                  <a:solidFill>
                    <a:schemeClr val="bg1"/>
                  </a:solidFill>
                  <a:cs typeface="Cairo" pitchFamily="2" charset="-78"/>
                </a:rPr>
                <a:t>خطوات التنفيذ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9814AA77-5352-B1A1-6B12-DD623C4CFF45}"/>
              </a:ext>
            </a:extLst>
          </p:cNvPr>
          <p:cNvSpPr/>
          <p:nvPr/>
        </p:nvSpPr>
        <p:spPr>
          <a:xfrm>
            <a:off x="381000" y="6096000"/>
            <a:ext cx="357790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cap="none" spc="0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iro" pitchFamily="2" charset="-78"/>
                <a:cs typeface="Cairo" pitchFamily="2" charset="-78"/>
              </a:rPr>
              <a:t>4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618C4275-30E4-5AC6-D9DC-4FD76F986FB7}"/>
              </a:ext>
            </a:extLst>
          </p:cNvPr>
          <p:cNvSpPr txBox="1"/>
          <p:nvPr/>
        </p:nvSpPr>
        <p:spPr>
          <a:xfrm>
            <a:off x="1034257" y="2371852"/>
            <a:ext cx="6535918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 algn="r" rtl="1">
              <a:lnSpc>
                <a:spcPct val="150000"/>
              </a:lnSpc>
              <a:buAutoNum type="arabicPeriod"/>
            </a:pPr>
            <a:r>
              <a:rPr lang="ar-SA" b="1" dirty="0"/>
              <a:t>مشاهدة الفيديو التعليمي: </a:t>
            </a:r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SA" dirty="0"/>
              <a:t>شاهد </a:t>
            </a:r>
            <a:r>
              <a:rPr lang="ar-EG" dirty="0"/>
              <a:t>الفيديو التعليمي </a:t>
            </a:r>
            <a:r>
              <a:rPr lang="ar-SA" dirty="0"/>
              <a:t>المساعد لفكرة التصميم بالضغط على الرابط التالي:</a:t>
            </a:r>
          </a:p>
          <a:p>
            <a:pPr algn="ctr" rtl="1">
              <a:lnSpc>
                <a:spcPct val="150000"/>
              </a:lnSpc>
            </a:pPr>
            <a:r>
              <a:rPr lang="ar-SA" dirty="0">
                <a:hlinkClick r:id="rId2"/>
              </a:rPr>
              <a:t>اضغط هنا على رابط الفيديو</a:t>
            </a:r>
            <a:endParaRPr lang="ar-SA" dirty="0"/>
          </a:p>
          <a:p>
            <a:pPr algn="r" rtl="1">
              <a:lnSpc>
                <a:spcPct val="150000"/>
              </a:lnSpc>
            </a:pPr>
            <a:r>
              <a:rPr lang="ar-SA" b="1" dirty="0"/>
              <a:t>2. </a:t>
            </a:r>
            <a:r>
              <a:rPr lang="ar-EG" b="1" dirty="0"/>
              <a:t>تحميل </a:t>
            </a:r>
            <a:r>
              <a:rPr lang="en-US" b="1" dirty="0"/>
              <a:t> SVG File</a:t>
            </a:r>
            <a:r>
              <a:rPr lang="ar-SA" b="1" dirty="0"/>
              <a:t>:</a:t>
            </a:r>
          </a:p>
          <a:p>
            <a:pPr algn="ctr" rtl="1">
              <a:lnSpc>
                <a:spcPct val="150000"/>
              </a:lnSpc>
            </a:pPr>
            <a:r>
              <a:rPr lang="ar-SA" dirty="0">
                <a:hlinkClick r:id="rId3"/>
              </a:rPr>
              <a:t>اضغط هنا على رابط </a:t>
            </a:r>
            <a:r>
              <a:rPr lang="en-US" b="1" u="sng" dirty="0">
                <a:solidFill>
                  <a:srgbClr val="3333CC"/>
                </a:solidFill>
                <a:hlinkClick r:id="rId3"/>
              </a:rPr>
              <a:t>SVG</a:t>
            </a:r>
            <a:endParaRPr lang="en-US" b="1" u="sng" dirty="0">
              <a:solidFill>
                <a:srgbClr val="3333CC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en-US" b="1" dirty="0"/>
              <a:t>3</a:t>
            </a:r>
            <a:r>
              <a:rPr lang="ar-SA" b="1" dirty="0"/>
              <a:t>. </a:t>
            </a:r>
            <a:r>
              <a:rPr lang="ar-EG" b="1" dirty="0"/>
              <a:t>لينك صورة محارة الدوحة </a:t>
            </a:r>
            <a:r>
              <a:rPr lang="ar-SA" b="1" dirty="0"/>
              <a:t>:</a:t>
            </a:r>
          </a:p>
          <a:p>
            <a:pPr algn="ctr" rtl="1">
              <a:lnSpc>
                <a:spcPct val="150000"/>
              </a:lnSpc>
            </a:pPr>
            <a:r>
              <a:rPr lang="ar-SA" dirty="0">
                <a:hlinkClick r:id="rId4"/>
              </a:rPr>
              <a:t>اضغط هنا على </a:t>
            </a:r>
            <a:r>
              <a:rPr lang="ar-EG" dirty="0">
                <a:hlinkClick r:id="rId4"/>
              </a:rPr>
              <a:t>رابط الصورة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99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FB40D-E2EC-DB89-3934-8A9A57F2E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A687AE70-59DA-B3C3-815F-0B7209728B97}"/>
              </a:ext>
            </a:extLst>
          </p:cNvPr>
          <p:cNvGrpSpPr/>
          <p:nvPr/>
        </p:nvGrpSpPr>
        <p:grpSpPr>
          <a:xfrm>
            <a:off x="820918" y="1600200"/>
            <a:ext cx="6962596" cy="4077333"/>
            <a:chOff x="747584" y="2209800"/>
            <a:chExt cx="7558216" cy="9906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DABF134-7F6B-E1B5-EF85-93541D279537}"/>
                </a:ext>
              </a:extLst>
            </p:cNvPr>
            <p:cNvGrpSpPr/>
            <p:nvPr/>
          </p:nvGrpSpPr>
          <p:grpSpPr>
            <a:xfrm>
              <a:off x="824424" y="2209800"/>
              <a:ext cx="7481376" cy="990600"/>
              <a:chOff x="824424" y="2286000"/>
              <a:chExt cx="7481376" cy="990600"/>
            </a:xfrm>
          </p:grpSpPr>
          <p:sp>
            <p:nvSpPr>
              <p:cNvPr id="22" name="Round Same Side Corner Rectangle 21">
                <a:extLst>
                  <a:ext uri="{FF2B5EF4-FFF2-40B4-BE49-F238E27FC236}">
                    <a16:creationId xmlns:a16="http://schemas.microsoft.com/office/drawing/2014/main" id="{BCDE683A-FA0E-47E4-E644-2D8CCBC10B84}"/>
                  </a:ext>
                </a:extLst>
              </p:cNvPr>
              <p:cNvSpPr/>
              <p:nvPr/>
            </p:nvSpPr>
            <p:spPr>
              <a:xfrm>
                <a:off x="824424" y="2286000"/>
                <a:ext cx="7481376" cy="990600"/>
              </a:xfrm>
              <a:prstGeom prst="round2SameRect">
                <a:avLst/>
              </a:prstGeom>
              <a:noFill/>
              <a:ln>
                <a:solidFill>
                  <a:srgbClr val="4186C7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32DD545B-50C0-CF58-23F7-7D21B0E6A5BC}"/>
                  </a:ext>
                </a:extLst>
              </p:cNvPr>
              <p:cNvSpPr/>
              <p:nvPr/>
            </p:nvSpPr>
            <p:spPr>
              <a:xfrm>
                <a:off x="2204693" y="2286000"/>
                <a:ext cx="4714959" cy="176028"/>
              </a:xfrm>
              <a:prstGeom prst="roundRect">
                <a:avLst/>
              </a:prstGeom>
              <a:solidFill>
                <a:srgbClr val="4186C7"/>
              </a:solidFill>
              <a:ln>
                <a:solidFill>
                  <a:srgbClr val="4186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4FB6F23-00F5-C00F-B100-3B42BE3C4A70}"/>
                </a:ext>
              </a:extLst>
            </p:cNvPr>
            <p:cNvSpPr/>
            <p:nvPr/>
          </p:nvSpPr>
          <p:spPr>
            <a:xfrm>
              <a:off x="747584" y="2209800"/>
              <a:ext cx="7558216" cy="1600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2800" b="1" dirty="0">
                  <a:solidFill>
                    <a:schemeClr val="bg1"/>
                  </a:solidFill>
                  <a:cs typeface="Cairo" pitchFamily="2" charset="-78"/>
                </a:rPr>
                <a:t>خطوات التنفيذ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D2BA2683-7256-56E8-2412-D18D949A0EFB}"/>
              </a:ext>
            </a:extLst>
          </p:cNvPr>
          <p:cNvSpPr/>
          <p:nvPr/>
        </p:nvSpPr>
        <p:spPr>
          <a:xfrm>
            <a:off x="381000" y="6096000"/>
            <a:ext cx="357790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b="1" cap="none" spc="0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iro" pitchFamily="2" charset="-78"/>
                <a:cs typeface="Cairo" pitchFamily="2" charset="-78"/>
              </a:rPr>
              <a:t>5</a:t>
            </a:r>
            <a:endParaRPr lang="en-US" sz="24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iro" pitchFamily="2" charset="-78"/>
              <a:cs typeface="Cairo" pitchFamily="2" charset="-78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4008899F-5BAF-FE29-D16E-E9C03BF61065}"/>
              </a:ext>
            </a:extLst>
          </p:cNvPr>
          <p:cNvSpPr txBox="1"/>
          <p:nvPr/>
        </p:nvSpPr>
        <p:spPr>
          <a:xfrm>
            <a:off x="1219200" y="2895600"/>
            <a:ext cx="6324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dirty="0"/>
              <a:t>3. </a:t>
            </a:r>
            <a:r>
              <a:rPr lang="ar-EG" b="1" dirty="0"/>
              <a:t>الغاء اختيار </a:t>
            </a:r>
            <a:r>
              <a:rPr lang="en-US" b="1" dirty="0"/>
              <a:t>Snap to grid</a:t>
            </a:r>
            <a:r>
              <a:rPr lang="ar-SA" b="1" dirty="0"/>
              <a:t> </a:t>
            </a:r>
            <a:r>
              <a:rPr lang="ar-EG" b="1" dirty="0"/>
              <a:t>من الاعدادات </a:t>
            </a:r>
            <a:r>
              <a:rPr lang="ar-SA" b="1" dirty="0"/>
              <a:t>: </a:t>
            </a: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EG" dirty="0"/>
              <a:t>سنلغي اختيار</a:t>
            </a:r>
            <a:r>
              <a:rPr lang="en-US" dirty="0"/>
              <a:t> Snap to grid</a:t>
            </a:r>
            <a:r>
              <a:rPr lang="ar-EG" dirty="0"/>
              <a:t>ثم نفعله مرة اخري للتحكم في مكان وحجم الشكل</a:t>
            </a:r>
            <a:r>
              <a:rPr lang="ar-SA" dirty="0"/>
              <a:t>.</a:t>
            </a: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EG" dirty="0"/>
              <a:t>وضع الشكل في بحجم 10 مربعات في العرض و7 مربعات في الارتفاع</a:t>
            </a: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EG" dirty="0"/>
              <a:t>تفعيل اداة </a:t>
            </a:r>
            <a:r>
              <a:rPr lang="en-US" dirty="0"/>
              <a:t>Snap to grid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651517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31FFA-A2B1-9627-319A-056B4A274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91ABE2D-9019-B22E-FA65-70487399CDA4}"/>
              </a:ext>
            </a:extLst>
          </p:cNvPr>
          <p:cNvGrpSpPr/>
          <p:nvPr/>
        </p:nvGrpSpPr>
        <p:grpSpPr>
          <a:xfrm>
            <a:off x="1096117" y="1485265"/>
            <a:ext cx="6962596" cy="4610735"/>
            <a:chOff x="747584" y="2209800"/>
            <a:chExt cx="7558216" cy="9906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4DDB954-5174-40DC-FB4C-5103C32F8FA4}"/>
                </a:ext>
              </a:extLst>
            </p:cNvPr>
            <p:cNvGrpSpPr/>
            <p:nvPr/>
          </p:nvGrpSpPr>
          <p:grpSpPr>
            <a:xfrm>
              <a:off x="824424" y="2209800"/>
              <a:ext cx="7481376" cy="990600"/>
              <a:chOff x="824424" y="2286000"/>
              <a:chExt cx="7481376" cy="990600"/>
            </a:xfrm>
          </p:grpSpPr>
          <p:sp>
            <p:nvSpPr>
              <p:cNvPr id="22" name="Round Same Side Corner Rectangle 21">
                <a:extLst>
                  <a:ext uri="{FF2B5EF4-FFF2-40B4-BE49-F238E27FC236}">
                    <a16:creationId xmlns:a16="http://schemas.microsoft.com/office/drawing/2014/main" id="{32B03DBA-BE61-CEC3-112A-ACC058E1415A}"/>
                  </a:ext>
                </a:extLst>
              </p:cNvPr>
              <p:cNvSpPr/>
              <p:nvPr/>
            </p:nvSpPr>
            <p:spPr>
              <a:xfrm>
                <a:off x="824424" y="2286000"/>
                <a:ext cx="7481376" cy="990600"/>
              </a:xfrm>
              <a:prstGeom prst="round2SameRect">
                <a:avLst/>
              </a:prstGeom>
              <a:noFill/>
              <a:ln>
                <a:solidFill>
                  <a:srgbClr val="4186C7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CE2FAFE9-5C9F-AE2D-BBCA-EB4872C6C171}"/>
                  </a:ext>
                </a:extLst>
              </p:cNvPr>
              <p:cNvSpPr/>
              <p:nvPr/>
            </p:nvSpPr>
            <p:spPr>
              <a:xfrm>
                <a:off x="2204693" y="2286000"/>
                <a:ext cx="4714959" cy="176028"/>
              </a:xfrm>
              <a:prstGeom prst="roundRect">
                <a:avLst/>
              </a:prstGeom>
              <a:solidFill>
                <a:srgbClr val="4186C7"/>
              </a:solidFill>
              <a:ln>
                <a:solidFill>
                  <a:srgbClr val="4186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2F76684-C3DE-87F9-57C1-0282F26CA7E5}"/>
                </a:ext>
              </a:extLst>
            </p:cNvPr>
            <p:cNvSpPr/>
            <p:nvPr/>
          </p:nvSpPr>
          <p:spPr>
            <a:xfrm>
              <a:off x="747584" y="2209800"/>
              <a:ext cx="7558216" cy="141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2800" b="1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rPr>
                <a:t>خطوات التنفيذ</a:t>
              </a:r>
              <a:endParaRPr lang="ar-SA" sz="2800" b="1" dirty="0">
                <a:solidFill>
                  <a:srgbClr val="D8D4BA"/>
                </a:solidFill>
                <a:latin typeface="Cairo" pitchFamily="2" charset="-78"/>
                <a:cs typeface="Cairo" pitchFamily="2" charset="-78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8E0124F9-D09A-5696-8012-77B70A68EF78}"/>
              </a:ext>
            </a:extLst>
          </p:cNvPr>
          <p:cNvSpPr/>
          <p:nvPr/>
        </p:nvSpPr>
        <p:spPr>
          <a:xfrm>
            <a:off x="381000" y="6096000"/>
            <a:ext cx="357790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b="1" cap="none" spc="0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iro" pitchFamily="2" charset="-78"/>
                <a:cs typeface="Cairo" pitchFamily="2" charset="-78"/>
              </a:rPr>
              <a:t>6</a:t>
            </a:r>
            <a:endParaRPr lang="en-US" sz="24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iro" pitchFamily="2" charset="-78"/>
              <a:cs typeface="Cairo" pitchFamily="2" charset="-78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1B617B38-FD3E-038A-0DEC-F0FBA4538C67}"/>
              </a:ext>
            </a:extLst>
          </p:cNvPr>
          <p:cNvSpPr txBox="1"/>
          <p:nvPr/>
        </p:nvSpPr>
        <p:spPr>
          <a:xfrm>
            <a:off x="1461856" y="2971800"/>
            <a:ext cx="61549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EG" dirty="0"/>
              <a:t>4</a:t>
            </a:r>
            <a:r>
              <a:rPr lang="ar-SA" dirty="0"/>
              <a:t>. </a:t>
            </a:r>
            <a:r>
              <a:rPr lang="ar-EG" b="1" dirty="0"/>
              <a:t>رسم شكل قوس في المسقط </a:t>
            </a:r>
            <a:r>
              <a:rPr lang="en-US" b="1" dirty="0"/>
              <a:t>Side</a:t>
            </a:r>
            <a:r>
              <a:rPr lang="ar-SA" b="1" dirty="0"/>
              <a:t>: </a:t>
            </a:r>
            <a:endParaRPr lang="en-US" b="1" dirty="0"/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EG" dirty="0"/>
              <a:t>رسم القوس مع مراعاه ان يكون نفس ارتفاع شكل المحاره</a:t>
            </a:r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EG" dirty="0"/>
              <a:t>نقوم بعمل نسخة من القوص من خلال السحب والضغط علي زر </a:t>
            </a:r>
            <a:r>
              <a:rPr lang="en-US" dirty="0"/>
              <a:t>Alt</a:t>
            </a:r>
            <a:r>
              <a:rPr lang="ar-EG" dirty="0"/>
              <a:t> ثم تصغيرها ووضعها في المكان المناسب </a:t>
            </a:r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EG" dirty="0"/>
              <a:t>استخدام اداة الخط للوصل بين القوسين</a:t>
            </a:r>
          </a:p>
        </p:txBody>
      </p:sp>
    </p:spTree>
    <p:extLst>
      <p:ext uri="{BB962C8B-B14F-4D97-AF65-F5344CB8AC3E}">
        <p14:creationId xmlns:p14="http://schemas.microsoft.com/office/powerpoint/2010/main" val="3024767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98306-F84C-CB06-5217-C9826E44F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CE66B46-2975-0CDB-03ED-7F01D4352306}"/>
              </a:ext>
            </a:extLst>
          </p:cNvPr>
          <p:cNvGrpSpPr/>
          <p:nvPr/>
        </p:nvGrpSpPr>
        <p:grpSpPr>
          <a:xfrm>
            <a:off x="1096117" y="1485265"/>
            <a:ext cx="6962596" cy="4610735"/>
            <a:chOff x="747584" y="2209800"/>
            <a:chExt cx="7558216" cy="9906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2565E82-E1E6-11D6-7A77-CF24DD1959E8}"/>
                </a:ext>
              </a:extLst>
            </p:cNvPr>
            <p:cNvGrpSpPr/>
            <p:nvPr/>
          </p:nvGrpSpPr>
          <p:grpSpPr>
            <a:xfrm>
              <a:off x="824424" y="2209800"/>
              <a:ext cx="7481376" cy="990600"/>
              <a:chOff x="824424" y="2286000"/>
              <a:chExt cx="7481376" cy="990600"/>
            </a:xfrm>
          </p:grpSpPr>
          <p:sp>
            <p:nvSpPr>
              <p:cNvPr id="22" name="Round Same Side Corner Rectangle 21">
                <a:extLst>
                  <a:ext uri="{FF2B5EF4-FFF2-40B4-BE49-F238E27FC236}">
                    <a16:creationId xmlns:a16="http://schemas.microsoft.com/office/drawing/2014/main" id="{9702F7D5-435C-6712-6A67-D19227FEE960}"/>
                  </a:ext>
                </a:extLst>
              </p:cNvPr>
              <p:cNvSpPr/>
              <p:nvPr/>
            </p:nvSpPr>
            <p:spPr>
              <a:xfrm>
                <a:off x="824424" y="2286000"/>
                <a:ext cx="7481376" cy="990600"/>
              </a:xfrm>
              <a:prstGeom prst="round2SameRect">
                <a:avLst/>
              </a:prstGeom>
              <a:noFill/>
              <a:ln>
                <a:solidFill>
                  <a:srgbClr val="4186C7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A63508AB-91AC-9371-5EA0-861DB5F8E9A1}"/>
                  </a:ext>
                </a:extLst>
              </p:cNvPr>
              <p:cNvSpPr/>
              <p:nvPr/>
            </p:nvSpPr>
            <p:spPr>
              <a:xfrm>
                <a:off x="2204693" y="2286000"/>
                <a:ext cx="4714959" cy="176028"/>
              </a:xfrm>
              <a:prstGeom prst="roundRect">
                <a:avLst/>
              </a:prstGeom>
              <a:solidFill>
                <a:srgbClr val="4186C7"/>
              </a:solidFill>
              <a:ln>
                <a:solidFill>
                  <a:srgbClr val="4186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7D0C929-09D9-5CCB-2656-E49B4A6B876F}"/>
                </a:ext>
              </a:extLst>
            </p:cNvPr>
            <p:cNvSpPr/>
            <p:nvPr/>
          </p:nvSpPr>
          <p:spPr>
            <a:xfrm>
              <a:off x="747584" y="2209800"/>
              <a:ext cx="7558216" cy="141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2800" b="1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rPr>
                <a:t>خطوات التنفيذ</a:t>
              </a:r>
              <a:endParaRPr lang="ar-SA" sz="2800" b="1" dirty="0">
                <a:solidFill>
                  <a:srgbClr val="D8D4BA"/>
                </a:solidFill>
                <a:latin typeface="Cairo" pitchFamily="2" charset="-78"/>
                <a:cs typeface="Cairo" pitchFamily="2" charset="-78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6FB0AADC-02D0-D4EC-2C29-C020ADC662BD}"/>
              </a:ext>
            </a:extLst>
          </p:cNvPr>
          <p:cNvSpPr/>
          <p:nvPr/>
        </p:nvSpPr>
        <p:spPr>
          <a:xfrm>
            <a:off x="381000" y="6096000"/>
            <a:ext cx="357790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b="1" cap="none" spc="0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iro" pitchFamily="2" charset="-78"/>
                <a:cs typeface="Cairo" pitchFamily="2" charset="-78"/>
              </a:rPr>
              <a:t>7</a:t>
            </a:r>
            <a:endParaRPr lang="en-US" sz="24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iro" pitchFamily="2" charset="-78"/>
              <a:cs typeface="Cairo" pitchFamily="2" charset="-78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62E63762-004E-743B-0841-D180247B372E}"/>
              </a:ext>
            </a:extLst>
          </p:cNvPr>
          <p:cNvSpPr txBox="1"/>
          <p:nvPr/>
        </p:nvSpPr>
        <p:spPr>
          <a:xfrm>
            <a:off x="1447800" y="2438400"/>
            <a:ext cx="61549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EG" dirty="0"/>
              <a:t>5</a:t>
            </a:r>
            <a:r>
              <a:rPr lang="ar-SA" dirty="0"/>
              <a:t>. </a:t>
            </a:r>
            <a:r>
              <a:rPr lang="ar-EG" b="1" dirty="0"/>
              <a:t>اختيار الطبقة الثانية</a:t>
            </a:r>
            <a:r>
              <a:rPr lang="ar-SA" b="1" dirty="0"/>
              <a:t>: </a:t>
            </a:r>
            <a:endParaRPr lang="en-US" b="1" dirty="0"/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EG" dirty="0"/>
              <a:t>نقوم بإدخال الشكل </a:t>
            </a:r>
            <a:r>
              <a:rPr lang="en-US" dirty="0"/>
              <a:t>SVG</a:t>
            </a:r>
            <a:r>
              <a:rPr lang="ar-EG" dirty="0"/>
              <a:t> مرة اخري ونضعه في المسقط </a:t>
            </a:r>
            <a:r>
              <a:rPr lang="en-US" dirty="0"/>
              <a:t>Top</a:t>
            </a:r>
            <a:endParaRPr lang="ar-EG" dirty="0"/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EG" dirty="0"/>
              <a:t>رسم الاقواس في المسقط </a:t>
            </a:r>
            <a:r>
              <a:rPr lang="en-US" dirty="0"/>
              <a:t>Front</a:t>
            </a:r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EG" dirty="0"/>
              <a:t>تفعيل اداة </a:t>
            </a:r>
            <a:r>
              <a:rPr lang="en-US" dirty="0"/>
              <a:t>Snap to grid</a:t>
            </a:r>
            <a:r>
              <a:rPr lang="ar-EG" dirty="0"/>
              <a:t> ونرسم الدائرة بالمسقط </a:t>
            </a:r>
            <a:r>
              <a:rPr lang="en-US" dirty="0"/>
              <a:t>Top</a:t>
            </a:r>
            <a:r>
              <a:rPr lang="ar-EG" dirty="0"/>
              <a:t> بقطر 7 مربعات</a:t>
            </a:r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EG" dirty="0"/>
              <a:t>اختيار اداة </a:t>
            </a:r>
            <a:r>
              <a:rPr lang="en-US" dirty="0"/>
              <a:t>Auto mode </a:t>
            </a:r>
            <a:r>
              <a:rPr lang="ar-EG" dirty="0"/>
              <a:t> ليرسم لنا البرنامج دوائر بنفس الحجم في باقي المساقط</a:t>
            </a:r>
          </a:p>
          <a:p>
            <a:pPr algn="r" rtl="1">
              <a:lnSpc>
                <a:spcPct val="150000"/>
              </a:lnSpc>
            </a:pPr>
            <a:r>
              <a:rPr lang="ar-EG" dirty="0"/>
              <a:t>5</a:t>
            </a:r>
            <a:r>
              <a:rPr lang="ar-SA" dirty="0"/>
              <a:t>. </a:t>
            </a:r>
            <a:r>
              <a:rPr lang="ar-EG" b="1" dirty="0"/>
              <a:t>من خلال الطبقات يمكن تغيير الوان المجسمات</a:t>
            </a:r>
            <a:endParaRPr lang="en-US" b="1" dirty="0"/>
          </a:p>
          <a:p>
            <a:pPr algn="r" rtl="1">
              <a:lnSpc>
                <a:spcPct val="150000"/>
              </a:lnSpc>
            </a:pPr>
            <a:r>
              <a:rPr lang="ar-EG" dirty="0"/>
              <a:t>6</a:t>
            </a:r>
            <a:r>
              <a:rPr lang="ar-SA" dirty="0"/>
              <a:t>. </a:t>
            </a:r>
            <a:r>
              <a:rPr lang="ar-EG" b="1" dirty="0"/>
              <a:t>حفظ الملف </a:t>
            </a:r>
            <a:r>
              <a:rPr lang="en-US" b="1" dirty="0"/>
              <a:t> STL </a:t>
            </a:r>
            <a:r>
              <a:rPr lang="ar-EG" b="1" dirty="0"/>
              <a:t>وبنفس الاسم المتفق عليه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40933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03FD9-B780-E4BA-DADB-50AEE4548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DB2FF867-DADC-8032-9754-6D388EC7EA65}"/>
              </a:ext>
            </a:extLst>
          </p:cNvPr>
          <p:cNvGrpSpPr/>
          <p:nvPr/>
        </p:nvGrpSpPr>
        <p:grpSpPr>
          <a:xfrm>
            <a:off x="1090702" y="1485265"/>
            <a:ext cx="6962596" cy="4610735"/>
            <a:chOff x="747584" y="2209800"/>
            <a:chExt cx="7558216" cy="9906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CDA6F54-0ACF-A866-4C75-6451D4AB29DD}"/>
                </a:ext>
              </a:extLst>
            </p:cNvPr>
            <p:cNvGrpSpPr/>
            <p:nvPr/>
          </p:nvGrpSpPr>
          <p:grpSpPr>
            <a:xfrm>
              <a:off x="824424" y="2209800"/>
              <a:ext cx="7481376" cy="990600"/>
              <a:chOff x="824424" y="2286000"/>
              <a:chExt cx="7481376" cy="990600"/>
            </a:xfrm>
          </p:grpSpPr>
          <p:sp>
            <p:nvSpPr>
              <p:cNvPr id="22" name="Round Same Side Corner Rectangle 21">
                <a:extLst>
                  <a:ext uri="{FF2B5EF4-FFF2-40B4-BE49-F238E27FC236}">
                    <a16:creationId xmlns:a16="http://schemas.microsoft.com/office/drawing/2014/main" id="{BD8E4EF3-F730-BA66-EF31-14B30B5D86CC}"/>
                  </a:ext>
                </a:extLst>
              </p:cNvPr>
              <p:cNvSpPr/>
              <p:nvPr/>
            </p:nvSpPr>
            <p:spPr>
              <a:xfrm>
                <a:off x="824424" y="2286000"/>
                <a:ext cx="7481376" cy="990600"/>
              </a:xfrm>
              <a:prstGeom prst="round2SameRect">
                <a:avLst/>
              </a:prstGeom>
              <a:noFill/>
              <a:ln>
                <a:solidFill>
                  <a:srgbClr val="4186C7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F843E883-8029-BB79-85B3-78CF13936031}"/>
                  </a:ext>
                </a:extLst>
              </p:cNvPr>
              <p:cNvSpPr/>
              <p:nvPr/>
            </p:nvSpPr>
            <p:spPr>
              <a:xfrm>
                <a:off x="2204693" y="2286000"/>
                <a:ext cx="4714959" cy="176028"/>
              </a:xfrm>
              <a:prstGeom prst="roundRect">
                <a:avLst/>
              </a:prstGeom>
              <a:solidFill>
                <a:srgbClr val="4186C7"/>
              </a:solidFill>
              <a:ln>
                <a:solidFill>
                  <a:srgbClr val="4186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71C53FE-4A7A-FF8F-7D6E-8F9084B59A21}"/>
                </a:ext>
              </a:extLst>
            </p:cNvPr>
            <p:cNvSpPr/>
            <p:nvPr/>
          </p:nvSpPr>
          <p:spPr>
            <a:xfrm>
              <a:off x="747584" y="2209800"/>
              <a:ext cx="7558216" cy="141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2800" b="1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rPr>
                <a:t>صور رموز </a:t>
              </a:r>
              <a:r>
                <a:rPr lang="en-US" sz="2800" b="1" dirty="0">
                  <a:solidFill>
                    <a:schemeClr val="bg1"/>
                  </a:solidFill>
                  <a:latin typeface="Cairo" pitchFamily="2" charset="-78"/>
                  <a:cs typeface="Cairo" pitchFamily="2" charset="-78"/>
                </a:rPr>
                <a:t>SVG </a:t>
              </a:r>
              <a:endParaRPr lang="ar-SA" sz="2800" b="1" dirty="0">
                <a:solidFill>
                  <a:srgbClr val="D8D4BA"/>
                </a:solidFill>
                <a:latin typeface="Cairo" pitchFamily="2" charset="-78"/>
                <a:cs typeface="Cairo" pitchFamily="2" charset="-78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3149C7DB-89F9-67D1-7DB8-EACD3C41DBEA}"/>
              </a:ext>
            </a:extLst>
          </p:cNvPr>
          <p:cNvSpPr/>
          <p:nvPr/>
        </p:nvSpPr>
        <p:spPr>
          <a:xfrm>
            <a:off x="381000" y="6096000"/>
            <a:ext cx="357790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b="1" cap="none" spc="0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iro" pitchFamily="2" charset="-78"/>
                <a:cs typeface="Cairo" pitchFamily="2" charset="-78"/>
              </a:rPr>
              <a:t>8</a:t>
            </a:r>
            <a:endParaRPr lang="en-US" sz="24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iro" pitchFamily="2" charset="-78"/>
              <a:cs typeface="Cairo" pitchFamily="2" charset="-78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F6CABF33-FCBD-FAD3-A6E6-866F91BE9C18}"/>
              </a:ext>
            </a:extLst>
          </p:cNvPr>
          <p:cNvSpPr txBox="1"/>
          <p:nvPr/>
        </p:nvSpPr>
        <p:spPr>
          <a:xfrm>
            <a:off x="3657600" y="4852660"/>
            <a:ext cx="1904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b="1" dirty="0"/>
              <a:t>شكل المحاره</a:t>
            </a:r>
            <a:endParaRPr lang="en-US" b="1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2050" name="Picture 2" descr="C:\Users\Esacc\Desktop\Group 24019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37" b="9241"/>
          <a:stretch/>
        </p:blipFill>
        <p:spPr bwMode="auto">
          <a:xfrm>
            <a:off x="3548529" y="2667000"/>
            <a:ext cx="2117725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223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</TotalTime>
  <Words>247</Words>
  <Application>Microsoft Office PowerPoint</Application>
  <PresentationFormat>On-screen Show (4:3)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Cairo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Esacc</dc:creator>
  <cp:lastModifiedBy>hayssam elzbawy</cp:lastModifiedBy>
  <cp:revision>37</cp:revision>
  <dcterms:created xsi:type="dcterms:W3CDTF">2006-08-16T00:00:00Z</dcterms:created>
  <dcterms:modified xsi:type="dcterms:W3CDTF">2024-10-23T12:04:21Z</dcterms:modified>
</cp:coreProperties>
</file>