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86C7"/>
    <a:srgbClr val="CC0099"/>
    <a:srgbClr val="993366"/>
    <a:srgbClr val="D8D4BA"/>
    <a:srgbClr val="3333CC"/>
    <a:srgbClr val="6600FF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78"/>
    <p:restoredTop sz="94719"/>
  </p:normalViewPr>
  <p:slideViewPr>
    <p:cSldViewPr>
      <p:cViewPr varScale="1">
        <p:scale>
          <a:sx n="78" d="100"/>
          <a:sy n="78" d="100"/>
        </p:scale>
        <p:origin x="162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qz-9vmZ7WbmzQh1UT7E3Gu_6phOascB5/view?usp=sharing" TargetMode="External"/><Relationship Id="rId7" Type="http://schemas.openxmlformats.org/officeDocument/2006/relationships/hyperlink" Target="https://drive.google.com/drive/folders/1iqamjCsOmomXouoRNnNgPFvO7ix53H18?usp=share_link" TargetMode="External"/><Relationship Id="rId2" Type="http://schemas.openxmlformats.org/officeDocument/2006/relationships/hyperlink" Target="https://drive.google.com/file/d/17PHDXZTwrCgnS2vtgjiKklI9-3p39gLo/view?usp=share_lin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rive.google.com/file/d/1h3eKyfIniD9Qq_HtzcrttSu5bYJuXbE8/view?usp=share_link" TargetMode="External"/><Relationship Id="rId5" Type="http://schemas.openxmlformats.org/officeDocument/2006/relationships/hyperlink" Target="https://drive.google.com/file/d/1q2rjYLK9LmXvjtOLJ2Fd6DPyoHUk6eAr/view?usp=sharing" TargetMode="External"/><Relationship Id="rId4" Type="http://schemas.openxmlformats.org/officeDocument/2006/relationships/hyperlink" Target="https://drive.google.com/file/d/1yJJKEpUtP5-iNVn9M7MCiiEc1rPmhtD9/view?usp=share_link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3k5Zsme8iLgmXNEfuVFtclQqou57IBUZ/view?usp=share_link" TargetMode="External"/><Relationship Id="rId2" Type="http://schemas.openxmlformats.org/officeDocument/2006/relationships/hyperlink" Target="https://drive.google.com/file/d/1cVTlBcZL5mwgIbkhJIjz0C5kHZdjoav4/view?usp=share_link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file/d/1VqBWvAGd23zc400YLm82uhuLeGmhl4qY/view?usp=share_link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uImUcEnCPWt9W2Qor2-P01ZWSoY7yFMd?usp=share_link" TargetMode="External"/><Relationship Id="rId7" Type="http://schemas.openxmlformats.org/officeDocument/2006/relationships/hyperlink" Target="https://drive.google.com/file/d/1IhprW5NYGbGeyYdzDOzCBcTvm_y_Wa8E/view?usp=share_link" TargetMode="External"/><Relationship Id="rId2" Type="http://schemas.openxmlformats.org/officeDocument/2006/relationships/hyperlink" Target="https://drive.google.com/file/d/10zrLH_noxgbetcAL97-zU4Ato0vQYKk3/view?usp=share_lin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rive.google.com/file/d/1q2rjYLK9LmXvjtOLJ2Fd6DPyoHUk6eAr/view?usp=sharing" TargetMode="External"/><Relationship Id="rId5" Type="http://schemas.openxmlformats.org/officeDocument/2006/relationships/hyperlink" Target="https://drive.google.com/file/d/1qz-9vmZ7WbmzQh1UT7E3Gu_6phOascB5/view?usp=sharing" TargetMode="External"/><Relationship Id="rId4" Type="http://schemas.openxmlformats.org/officeDocument/2006/relationships/hyperlink" Target="https://drive.google.com/file/d/1TGFLvajcWsTpVxjjFkHaXkDnHjExwBX7/view?usp=share_link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_3lC_GkIWu2BlgzdpstH5QIytwDHs3rn/view?usp=share_link" TargetMode="External"/><Relationship Id="rId2" Type="http://schemas.openxmlformats.org/officeDocument/2006/relationships/hyperlink" Target="https://drive.google.com/file/d/1EP8Xs3Q4nJ5wc1oVtYx35cWD6DdxsDz2/view?usp=share_link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file/d/1VqBWvAGd23zc400YLm82uhuLeGmhl4qY/view?usp=share_lin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058266C-4DC9-FB3A-CC91-651C05D55476}"/>
              </a:ext>
            </a:extLst>
          </p:cNvPr>
          <p:cNvGrpSpPr/>
          <p:nvPr/>
        </p:nvGrpSpPr>
        <p:grpSpPr>
          <a:xfrm>
            <a:off x="1038404" y="1828800"/>
            <a:ext cx="7067192" cy="3492335"/>
            <a:chOff x="1114604" y="1981200"/>
            <a:chExt cx="7067192" cy="3492335"/>
          </a:xfrm>
        </p:grpSpPr>
        <p:grpSp>
          <p:nvGrpSpPr>
            <p:cNvPr id="13" name="Group 12"/>
            <p:cNvGrpSpPr/>
            <p:nvPr/>
          </p:nvGrpSpPr>
          <p:grpSpPr>
            <a:xfrm>
              <a:off x="1114604" y="2577148"/>
              <a:ext cx="6962596" cy="886180"/>
              <a:chOff x="767652" y="2127402"/>
              <a:chExt cx="7558216" cy="1072998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824424" y="2209800"/>
                <a:ext cx="7481376" cy="990600"/>
                <a:chOff x="824424" y="2286000"/>
                <a:chExt cx="7481376" cy="990600"/>
              </a:xfrm>
            </p:grpSpPr>
            <p:sp>
              <p:nvSpPr>
                <p:cNvPr id="9" name="Round Same Side Corner Rectangle 8"/>
                <p:cNvSpPr/>
                <p:nvPr/>
              </p:nvSpPr>
              <p:spPr>
                <a:xfrm>
                  <a:off x="824424" y="2286000"/>
                  <a:ext cx="7481376" cy="990600"/>
                </a:xfrm>
                <a:prstGeom prst="round2SameRect">
                  <a:avLst/>
                </a:prstGeom>
                <a:noFill/>
                <a:ln>
                  <a:solidFill>
                    <a:srgbClr val="4186C7"/>
                  </a:solidFill>
                </a:ln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10" name="Rounded Rectangle 9"/>
                <p:cNvSpPr/>
                <p:nvPr/>
              </p:nvSpPr>
              <p:spPr>
                <a:xfrm>
                  <a:off x="2204693" y="2286000"/>
                  <a:ext cx="4714959" cy="495300"/>
                </a:xfrm>
                <a:prstGeom prst="roundRect">
                  <a:avLst/>
                </a:prstGeom>
                <a:solidFill>
                  <a:srgbClr val="4186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</p:grpSp>
          <p:sp>
            <p:nvSpPr>
              <p:cNvPr id="12" name="Rectangle 11"/>
              <p:cNvSpPr/>
              <p:nvPr/>
            </p:nvSpPr>
            <p:spPr>
              <a:xfrm>
                <a:off x="767652" y="2127402"/>
                <a:ext cx="7558216" cy="10620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ar-EG" b="1" dirty="0">
                    <a:solidFill>
                      <a:srgbClr val="D8D4BA"/>
                    </a:solidFill>
                    <a:latin typeface="Cairo" pitchFamily="2" charset="-78"/>
                    <a:cs typeface="Cairo" pitchFamily="2" charset="-78"/>
                  </a:rPr>
                  <a:t>الخطوة الأولى  </a:t>
                </a:r>
                <a:r>
                  <a:rPr lang="ar-EG" dirty="0">
                    <a:solidFill>
                      <a:schemeClr val="bg1"/>
                    </a:solidFill>
                    <a:latin typeface="Cairo" pitchFamily="2" charset="-78"/>
                    <a:cs typeface="Cairo" pitchFamily="2" charset="-78"/>
                  </a:rPr>
                  <a:t>الأسبوع </a:t>
                </a:r>
                <a:r>
                  <a:rPr lang="ar-SA" dirty="0">
                    <a:solidFill>
                      <a:schemeClr val="bg1"/>
                    </a:solidFill>
                    <a:latin typeface="Cairo" pitchFamily="2" charset="-78"/>
                    <a:cs typeface="Cairo" pitchFamily="2" charset="-78"/>
                  </a:rPr>
                  <a:t>الثالث و الرابع</a:t>
                </a:r>
              </a:p>
              <a:p>
                <a:pPr algn="ctr" rtl="1">
                  <a:lnSpc>
                    <a:spcPct val="150000"/>
                  </a:lnSpc>
                </a:pPr>
                <a:r>
                  <a:rPr lang="ar-EG" sz="1600" dirty="0">
                    <a:latin typeface="Cairo" pitchFamily="2" charset="-78"/>
                    <a:cs typeface="Cairo" pitchFamily="2" charset="-78"/>
                  </a:rPr>
                  <a:t>تنزيل برنامج التصميم </a:t>
                </a:r>
                <a:r>
                  <a:rPr lang="en-US" sz="1600" dirty="0">
                    <a:latin typeface="Cairo" pitchFamily="2" charset="-78"/>
                    <a:cs typeface="Cairo" pitchFamily="2" charset="-78"/>
                  </a:rPr>
                  <a:t> </a:t>
                </a:r>
                <a:r>
                  <a:rPr lang="en-US" sz="1600" b="1" dirty="0">
                    <a:latin typeface="Cairo" pitchFamily="2" charset="-78"/>
                    <a:cs typeface="Cairo" pitchFamily="2" charset="-78"/>
                  </a:rPr>
                  <a:t>AB3Dedu</a:t>
                </a:r>
                <a:r>
                  <a:rPr lang="en-US" sz="1600" dirty="0">
                    <a:latin typeface="Cairo" pitchFamily="2" charset="-78"/>
                    <a:cs typeface="Cairo" pitchFamily="2" charset="-78"/>
                  </a:rPr>
                  <a:t> </a:t>
                </a:r>
                <a:r>
                  <a:rPr lang="ar-EG" sz="1600" dirty="0">
                    <a:latin typeface="Cairo" pitchFamily="2" charset="-78"/>
                    <a:cs typeface="Cairo" pitchFamily="2" charset="-78"/>
                  </a:rPr>
                  <a:t>وتثبيته على </a:t>
                </a:r>
                <a:r>
                  <a:rPr lang="ar-SA" sz="1600" dirty="0">
                    <a:latin typeface="Cairo" pitchFamily="2" charset="-78"/>
                    <a:cs typeface="Cairo" pitchFamily="2" charset="-78"/>
                  </a:rPr>
                  <a:t>حواسيبكم</a:t>
                </a:r>
                <a:r>
                  <a:rPr lang="ar-EG" sz="1600" dirty="0">
                    <a:latin typeface="Cairo" pitchFamily="2" charset="-78"/>
                    <a:cs typeface="Cairo" pitchFamily="2" charset="-78"/>
                  </a:rPr>
                  <a:t> الخاصة</a:t>
                </a:r>
                <a:r>
                  <a:rPr lang="en-US" sz="1600" dirty="0">
                    <a:latin typeface="Cairo" pitchFamily="2" charset="-78"/>
                    <a:cs typeface="Cairo" pitchFamily="2" charset="-78"/>
                  </a:rPr>
                  <a:t> </a:t>
                </a:r>
                <a:r>
                  <a:rPr lang="ar-SA" sz="1600" dirty="0">
                    <a:latin typeface="Cairo" pitchFamily="2" charset="-78"/>
                    <a:cs typeface="Cairo" pitchFamily="2" charset="-78"/>
                  </a:rPr>
                  <a:t> و تفعيل الرخصة</a:t>
                </a:r>
                <a:endParaRPr lang="ar-EG" sz="1600" dirty="0">
                  <a:latin typeface="Cairo" pitchFamily="2" charset="-78"/>
                  <a:cs typeface="Cairo" pitchFamily="2" charset="-78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1166902" y="3635289"/>
              <a:ext cx="7014894" cy="877163"/>
              <a:chOff x="824424" y="2174061"/>
              <a:chExt cx="7614988" cy="1062078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824424" y="2209800"/>
                <a:ext cx="7481376" cy="990600"/>
                <a:chOff x="824424" y="2286000"/>
                <a:chExt cx="7481376" cy="990600"/>
              </a:xfrm>
            </p:grpSpPr>
            <p:sp>
              <p:nvSpPr>
                <p:cNvPr id="17" name="Round Same Side Corner Rectangle 16"/>
                <p:cNvSpPr/>
                <p:nvPr/>
              </p:nvSpPr>
              <p:spPr>
                <a:xfrm>
                  <a:off x="824424" y="2286000"/>
                  <a:ext cx="7481376" cy="990600"/>
                </a:xfrm>
                <a:prstGeom prst="round2SameRect">
                  <a:avLst/>
                </a:prstGeom>
                <a:noFill/>
                <a:ln>
                  <a:solidFill>
                    <a:srgbClr val="4186C7"/>
                  </a:solidFill>
                </a:ln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algn="ctr" defTabSz="914400" rtl="1" eaLnBrk="1" latinLnBrk="0" hangingPunct="1"/>
                  <a:endParaRPr lang="en-US" sz="1600"/>
                </a:p>
              </p:txBody>
            </p:sp>
            <p:sp>
              <p:nvSpPr>
                <p:cNvPr id="18" name="Rounded Rectangle 17"/>
                <p:cNvSpPr/>
                <p:nvPr/>
              </p:nvSpPr>
              <p:spPr>
                <a:xfrm>
                  <a:off x="2204693" y="2286000"/>
                  <a:ext cx="4714959" cy="495300"/>
                </a:xfrm>
                <a:prstGeom prst="roundRect">
                  <a:avLst/>
                </a:prstGeom>
                <a:solidFill>
                  <a:srgbClr val="4186C7"/>
                </a:solidFill>
                <a:ln>
                  <a:solidFill>
                    <a:srgbClr val="4186C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algn="ctr" defTabSz="914400" rtl="1" eaLnBrk="1" latinLnBrk="0" hangingPunct="1"/>
                  <a:endParaRPr lang="en-US" sz="1600"/>
                </a:p>
              </p:txBody>
            </p:sp>
          </p:grpSp>
          <p:sp>
            <p:nvSpPr>
              <p:cNvPr id="16" name="Rectangle 15"/>
              <p:cNvSpPr/>
              <p:nvPr/>
            </p:nvSpPr>
            <p:spPr>
              <a:xfrm>
                <a:off x="881196" y="2174061"/>
                <a:ext cx="7558216" cy="10620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ar-EG" b="1" dirty="0">
                    <a:solidFill>
                      <a:srgbClr val="D8D4BA"/>
                    </a:solidFill>
                    <a:latin typeface="Cairo" pitchFamily="2" charset="-78"/>
                    <a:cs typeface="Cairo" pitchFamily="2" charset="-78"/>
                  </a:rPr>
                  <a:t>الخطوة الثانية </a:t>
                </a:r>
                <a:r>
                  <a:rPr lang="ar-EG" dirty="0">
                    <a:solidFill>
                      <a:schemeClr val="bg1"/>
                    </a:solidFill>
                    <a:latin typeface="Cairo" pitchFamily="2" charset="-78"/>
                    <a:cs typeface="Cairo" pitchFamily="2" charset="-78"/>
                  </a:rPr>
                  <a:t>- الأسبوع الخامس و السادس</a:t>
                </a:r>
                <a:endParaRPr lang="en-US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</a:endParaRPr>
              </a:p>
              <a:p>
                <a:pPr algn="ctr" rtl="1">
                  <a:lnSpc>
                    <a:spcPct val="150000"/>
                  </a:lnSpc>
                </a:pPr>
                <a:r>
                  <a:rPr lang="ar-EG" sz="1600" dirty="0">
                    <a:solidFill>
                      <a:srgbClr val="993366"/>
                    </a:solidFill>
                    <a:latin typeface="Cairo" pitchFamily="2" charset="-78"/>
                    <a:cs typeface="Cairo" pitchFamily="2" charset="-78"/>
                  </a:rPr>
                  <a:t> </a:t>
                </a:r>
                <a:r>
                  <a:rPr lang="ar-EG" sz="1600" dirty="0">
                    <a:latin typeface="Cairo" pitchFamily="2" charset="-78"/>
                    <a:cs typeface="Cairo" pitchFamily="2" charset="-78"/>
                  </a:rPr>
                  <a:t>التعرف علي برنامج التصميم </a:t>
                </a:r>
                <a:r>
                  <a:rPr lang="en-US" sz="1600" b="1" dirty="0">
                    <a:solidFill>
                      <a:srgbClr val="4186C7"/>
                    </a:solidFill>
                    <a:latin typeface="Cairo" pitchFamily="2" charset="-78"/>
                    <a:cs typeface="Cairo" pitchFamily="2" charset="-78"/>
                  </a:rPr>
                  <a:t>AB3Dedu</a:t>
                </a:r>
                <a:r>
                  <a:rPr lang="ar-EG" sz="1600" dirty="0">
                    <a:latin typeface="Cairo" pitchFamily="2" charset="-78"/>
                    <a:cs typeface="Cairo" pitchFamily="2" charset="-78"/>
                  </a:rPr>
                  <a:t> وإتقان استخدامه </a:t>
                </a: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1166902" y="1981200"/>
              <a:ext cx="6910298" cy="457200"/>
              <a:chOff x="1166902" y="1524000"/>
              <a:chExt cx="6910298" cy="457200"/>
            </a:xfrm>
          </p:grpSpPr>
          <p:sp>
            <p:nvSpPr>
              <p:cNvPr id="19" name="Rounded Rectangle 18"/>
              <p:cNvSpPr/>
              <p:nvPr/>
            </p:nvSpPr>
            <p:spPr>
              <a:xfrm>
                <a:off x="1166902" y="1524000"/>
                <a:ext cx="6910298" cy="457200"/>
              </a:xfrm>
              <a:prstGeom prst="roundRect">
                <a:avLst/>
              </a:prstGeom>
              <a:solidFill>
                <a:srgbClr val="4186C7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1" eaLnBrk="1" latinLnBrk="0" hangingPunct="1"/>
                <a:endPara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553A58D-1C1F-F042-6BC0-36E32E3CE29C}"/>
                  </a:ext>
                </a:extLst>
              </p:cNvPr>
              <p:cNvSpPr txBox="1"/>
              <p:nvPr/>
            </p:nvSpPr>
            <p:spPr>
              <a:xfrm>
                <a:off x="1342063" y="1581090"/>
                <a:ext cx="65229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ar-SA" b="1" dirty="0">
                    <a:solidFill>
                      <a:schemeClr val="bg1"/>
                    </a:solidFill>
                    <a:latin typeface="Cairo" pitchFamily="2" charset="-78"/>
                    <a:cs typeface="Cairo" pitchFamily="2" charset="-78"/>
                  </a:rPr>
                  <a:t>الرياضيات في حياتنا –خريف ٢٠٢٤ - دليل المحاضر - الخطوة الأولى </a:t>
                </a:r>
                <a:endParaRPr lang="x-none" b="1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</a:endParaRP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1166902" y="4627149"/>
              <a:ext cx="6962596" cy="846386"/>
              <a:chOff x="824424" y="2175586"/>
              <a:chExt cx="7558216" cy="1024814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824424" y="2209800"/>
                <a:ext cx="7481376" cy="990600"/>
                <a:chOff x="824424" y="2286000"/>
                <a:chExt cx="7481376" cy="990600"/>
              </a:xfrm>
            </p:grpSpPr>
            <p:sp>
              <p:nvSpPr>
                <p:cNvPr id="24" name="Round Same Side Corner Rectangle 23"/>
                <p:cNvSpPr/>
                <p:nvPr/>
              </p:nvSpPr>
              <p:spPr>
                <a:xfrm>
                  <a:off x="824424" y="2286000"/>
                  <a:ext cx="7481376" cy="990600"/>
                </a:xfrm>
                <a:prstGeom prst="round2SameRect">
                  <a:avLst/>
                </a:prstGeom>
                <a:noFill/>
                <a:ln>
                  <a:solidFill>
                    <a:srgbClr val="4186C7"/>
                  </a:solidFill>
                </a:ln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algn="ctr" defTabSz="914400" rtl="1" eaLnBrk="1" latinLnBrk="0" hangingPunct="1"/>
                  <a:endParaRPr lang="en-US" sz="1600"/>
                </a:p>
              </p:txBody>
            </p:sp>
            <p:sp>
              <p:nvSpPr>
                <p:cNvPr id="25" name="Rounded Rectangle 24"/>
                <p:cNvSpPr/>
                <p:nvPr/>
              </p:nvSpPr>
              <p:spPr>
                <a:xfrm>
                  <a:off x="2204693" y="2286000"/>
                  <a:ext cx="4714959" cy="495300"/>
                </a:xfrm>
                <a:prstGeom prst="roundRect">
                  <a:avLst/>
                </a:prstGeom>
                <a:solidFill>
                  <a:srgbClr val="4186C7"/>
                </a:solidFill>
                <a:ln>
                  <a:solidFill>
                    <a:srgbClr val="4186C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algn="ctr" defTabSz="914400" rtl="1" eaLnBrk="1" latinLnBrk="0" hangingPunct="1"/>
                  <a:endParaRPr lang="en-US" sz="1600" dirty="0"/>
                </a:p>
              </p:txBody>
            </p:sp>
          </p:grpSp>
          <p:sp>
            <p:nvSpPr>
              <p:cNvPr id="23" name="Rectangle 22"/>
              <p:cNvSpPr/>
              <p:nvPr/>
            </p:nvSpPr>
            <p:spPr>
              <a:xfrm>
                <a:off x="824424" y="2175586"/>
                <a:ext cx="7558216" cy="10248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ar-EG" b="1" dirty="0">
                    <a:solidFill>
                      <a:srgbClr val="D8D4BA"/>
                    </a:solidFill>
                    <a:latin typeface="Cairo" pitchFamily="2" charset="-78"/>
                    <a:cs typeface="Cairo" pitchFamily="2" charset="-78"/>
                  </a:rPr>
                  <a:t>الخطوة الثالثة </a:t>
                </a:r>
                <a:r>
                  <a:rPr lang="ar-EG" dirty="0">
                    <a:solidFill>
                      <a:schemeClr val="bg1"/>
                    </a:solidFill>
                    <a:latin typeface="Cairo" pitchFamily="2" charset="-78"/>
                    <a:cs typeface="Cairo" pitchFamily="2" charset="-78"/>
                  </a:rPr>
                  <a:t>- من بعد الأسبوع السادس</a:t>
                </a:r>
                <a:endParaRPr lang="ar-SA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</a:endParaRPr>
              </a:p>
              <a:p>
                <a:pPr algn="ctr" rtl="1">
                  <a:lnSpc>
                    <a:spcPct val="150000"/>
                  </a:lnSpc>
                </a:pPr>
                <a:r>
                  <a:rPr lang="ar-EG" sz="1600" dirty="0">
                    <a:latin typeface="Cairo" pitchFamily="2" charset="-78"/>
                    <a:cs typeface="Cairo" pitchFamily="2" charset="-78"/>
                  </a:rPr>
                  <a:t>اختيار أحد المشاريع المقترحة والبدء في تنفيذها</a:t>
                </a:r>
              </a:p>
            </p:txBody>
          </p:sp>
        </p:grpSp>
      </p:grpSp>
      <p:sp>
        <p:nvSpPr>
          <p:cNvPr id="27" name="Rectangle 26"/>
          <p:cNvSpPr/>
          <p:nvPr/>
        </p:nvSpPr>
        <p:spPr>
          <a:xfrm>
            <a:off x="381000" y="6096000"/>
            <a:ext cx="357790" cy="6001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2400" b="1" cap="none" spc="0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iro" pitchFamily="2" charset="-78"/>
                <a:cs typeface="Cairo" pitchFamily="2" charset="-78"/>
              </a:rPr>
              <a:t>1</a:t>
            </a:r>
            <a:endParaRPr lang="en-US" sz="2400" b="1" cap="none" spc="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iro" pitchFamily="2" charset="-78"/>
              <a:cs typeface="Cairo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09759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066800" y="1332637"/>
            <a:ext cx="6971958" cy="877163"/>
            <a:chOff x="715758" y="1985676"/>
            <a:chExt cx="7568379" cy="1062080"/>
          </a:xfrm>
        </p:grpSpPr>
        <p:grpSp>
          <p:nvGrpSpPr>
            <p:cNvPr id="5" name="Group 4"/>
            <p:cNvGrpSpPr/>
            <p:nvPr/>
          </p:nvGrpSpPr>
          <p:grpSpPr>
            <a:xfrm>
              <a:off x="802761" y="2038907"/>
              <a:ext cx="7481376" cy="990600"/>
              <a:chOff x="802761" y="2115107"/>
              <a:chExt cx="7481376" cy="990600"/>
            </a:xfrm>
          </p:grpSpPr>
          <p:sp>
            <p:nvSpPr>
              <p:cNvPr id="7" name="Round Same Side Corner Rectangle 6"/>
              <p:cNvSpPr/>
              <p:nvPr/>
            </p:nvSpPr>
            <p:spPr>
              <a:xfrm>
                <a:off x="802761" y="2115107"/>
                <a:ext cx="7481376" cy="990600"/>
              </a:xfrm>
              <a:prstGeom prst="round2SameRect">
                <a:avLst/>
              </a:prstGeom>
              <a:noFill/>
              <a:ln>
                <a:solidFill>
                  <a:srgbClr val="4186C7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8" name="Rounded Rectangle 7"/>
              <p:cNvSpPr/>
              <p:nvPr/>
            </p:nvSpPr>
            <p:spPr>
              <a:xfrm>
                <a:off x="1873818" y="2160925"/>
                <a:ext cx="5262477" cy="495300"/>
              </a:xfrm>
              <a:prstGeom prst="roundRect">
                <a:avLst/>
              </a:prstGeom>
              <a:solidFill>
                <a:srgbClr val="4186C7"/>
              </a:solidFill>
              <a:ln>
                <a:solidFill>
                  <a:srgbClr val="4186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715758" y="1985676"/>
              <a:ext cx="7558216" cy="10620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EG" b="1" dirty="0">
                  <a:solidFill>
                    <a:srgbClr val="D8D4BA"/>
                  </a:solidFill>
                  <a:latin typeface="Cairo" pitchFamily="2" charset="-78"/>
                  <a:cs typeface="Cairo" pitchFamily="2" charset="-78"/>
                </a:rPr>
                <a:t>الخطوة الثانية </a:t>
              </a:r>
              <a:r>
                <a:rPr lang="ar-EG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</a:rPr>
                <a:t>من الأسبوع السادس إلي الثامن</a:t>
              </a:r>
            </a:p>
            <a:p>
              <a:pPr algn="ctr" rtl="1">
                <a:lnSpc>
                  <a:spcPct val="150000"/>
                </a:lnSpc>
              </a:pPr>
              <a:r>
                <a:rPr lang="ar-EG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iro" pitchFamily="2" charset="-78"/>
                  <a:cs typeface="Cairo" pitchFamily="2" charset="-78"/>
                </a:rPr>
                <a:t> التعرف علي برنامج التصميم </a:t>
              </a:r>
              <a:r>
                <a:rPr 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iro" pitchFamily="2" charset="-78"/>
                  <a:cs typeface="Cairo" pitchFamily="2" charset="-78"/>
                </a:rPr>
                <a:t>AB3Dedu </a:t>
              </a:r>
              <a:r>
                <a:rPr lang="ar-EG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iro" pitchFamily="2" charset="-78"/>
                  <a:cs typeface="Cairo" pitchFamily="2" charset="-78"/>
                </a:rPr>
                <a:t>و إتقان استخدامه 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1F71F16-4AC8-4174-B70C-B6E3A1760AC5}"/>
              </a:ext>
            </a:extLst>
          </p:cNvPr>
          <p:cNvSpPr txBox="1"/>
          <p:nvPr/>
        </p:nvSpPr>
        <p:spPr>
          <a:xfrm>
            <a:off x="424543" y="2397769"/>
            <a:ext cx="8458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EG" sz="1600" b="1" dirty="0">
                <a:latin typeface="Cairo" pitchFamily="2" charset="-78"/>
                <a:cs typeface="Cairo" pitchFamily="2" charset="-78"/>
              </a:rPr>
              <a:t>مشاهدة الفيديوهات التعليمية (مهارات عمل الرسومات ثنائية الأبعاد):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255873" y="4724400"/>
            <a:ext cx="36123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8" lvl="1" algn="r" rtl="1"/>
            <a:r>
              <a:rPr lang="ar-SA" sz="1600" b="1" dirty="0">
                <a:solidFill>
                  <a:srgbClr val="4186C7"/>
                </a:solidFill>
                <a:latin typeface="Cairo" pitchFamily="2" charset="-78"/>
                <a:cs typeface="Cairo" pitchFamily="2" charset="-78"/>
                <a:hlinkClick r:id="rId2"/>
              </a:rPr>
              <a:t>١- فيديو - كيفية عمل أشكال بسيطة</a:t>
            </a:r>
            <a:endParaRPr lang="ar-SA" sz="1600" b="1" dirty="0">
              <a:solidFill>
                <a:srgbClr val="4186C7"/>
              </a:solidFill>
              <a:latin typeface="Cairo" pitchFamily="2" charset="-78"/>
              <a:cs typeface="Cairo" pitchFamily="2" charset="-7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F0341B-66C1-B787-A98D-057DA9F979E5}"/>
              </a:ext>
            </a:extLst>
          </p:cNvPr>
          <p:cNvSpPr txBox="1"/>
          <p:nvPr/>
        </p:nvSpPr>
        <p:spPr>
          <a:xfrm>
            <a:off x="424543" y="2752708"/>
            <a:ext cx="845820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spcAft>
                <a:spcPts val="600"/>
              </a:spcAft>
              <a:buFont typeface="Wingdings" pitchFamily="2" charset="2"/>
              <a:buChar char="§"/>
            </a:pPr>
            <a:r>
              <a:rPr lang="ar-EG" sz="1600" dirty="0">
                <a:latin typeface="Cairo" pitchFamily="2" charset="-78"/>
                <a:cs typeface="Cairo" pitchFamily="2" charset="-78"/>
              </a:rPr>
              <a:t>التعرف على الأدوات الأساسية لبرنامج التصميم من خلال مشاهدة الروابط أدناه ستجعلكم أكثر مهارة عند عمل المشروع.</a:t>
            </a:r>
          </a:p>
          <a:p>
            <a:pPr marL="285750" indent="-285750" algn="r" rtl="1">
              <a:spcAft>
                <a:spcPts val="600"/>
              </a:spcAft>
              <a:buFont typeface="Wingdings" pitchFamily="2" charset="2"/>
              <a:buChar char="§"/>
            </a:pPr>
            <a:r>
              <a:rPr lang="ar-EG" sz="1600" dirty="0">
                <a:latin typeface="Cairo" pitchFamily="2" charset="-78"/>
                <a:cs typeface="Cairo" pitchFamily="2" charset="-78"/>
              </a:rPr>
              <a:t>الفيديوهات ستشرح لكم طرق رسم الأشكال ثنائية الأبعاد بواسطة البرنامج. </a:t>
            </a:r>
          </a:p>
          <a:p>
            <a:pPr marL="285750" indent="-285750" algn="r" rtl="1">
              <a:spcAft>
                <a:spcPts val="600"/>
              </a:spcAft>
              <a:buFont typeface="Wingdings" pitchFamily="2" charset="2"/>
              <a:buChar char="§"/>
            </a:pPr>
            <a:r>
              <a:rPr lang="ar-EG" sz="1600" dirty="0">
                <a:latin typeface="Cairo" pitchFamily="2" charset="-78"/>
                <a:cs typeface="Cairo" pitchFamily="2" charset="-78"/>
              </a:rPr>
              <a:t>عليكم القيام بمحاكاة الفيديوهات بعد مشاهدتها بتركيز.</a:t>
            </a:r>
          </a:p>
          <a:p>
            <a:pPr marL="285750" indent="-285750" algn="r" rtl="1">
              <a:spcAft>
                <a:spcPts val="600"/>
              </a:spcAft>
              <a:buFont typeface="Wingdings" pitchFamily="2" charset="2"/>
              <a:buChar char="§"/>
            </a:pPr>
            <a:r>
              <a:rPr lang="ar-EG" sz="1600" dirty="0">
                <a:latin typeface="Cairo" pitchFamily="2" charset="-78"/>
                <a:cs typeface="Cairo" pitchFamily="2" charset="-78"/>
              </a:rPr>
              <a:t>هناك ملفات مساعدة تشرح الخطوات كذلك في حال لم تتمكنوا من محاكاة الفيديوهات.</a:t>
            </a:r>
          </a:p>
          <a:p>
            <a:pPr marL="285750" indent="-285750" algn="r" rtl="1">
              <a:spcAft>
                <a:spcPts val="600"/>
              </a:spcAft>
              <a:buFont typeface="Wingdings" pitchFamily="2" charset="2"/>
              <a:buChar char="§"/>
            </a:pPr>
            <a:r>
              <a:rPr lang="ar-EG" sz="1600" dirty="0">
                <a:latin typeface="Cairo" pitchFamily="2" charset="-78"/>
                <a:cs typeface="Cairo" pitchFamily="2" charset="-78"/>
              </a:rPr>
              <a:t>قوموا بالنقر على الروابط التالية تباعاً: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AAFDE2-C6FE-68C9-82C0-03FA349EF732}"/>
              </a:ext>
            </a:extLst>
          </p:cNvPr>
          <p:cNvSpPr/>
          <p:nvPr/>
        </p:nvSpPr>
        <p:spPr>
          <a:xfrm>
            <a:off x="381000" y="6096000"/>
            <a:ext cx="357791" cy="6001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iro" pitchFamily="2" charset="-78"/>
                <a:cs typeface="Cairo" pitchFamily="2" charset="-78"/>
              </a:rPr>
              <a:t>2</a:t>
            </a:r>
            <a:endParaRPr lang="en-US" sz="2400" b="1" cap="none" spc="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iro" pitchFamily="2" charset="-78"/>
              <a:cs typeface="Cairo" pitchFamily="2" charset="-78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146947" y="4724400"/>
            <a:ext cx="39567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8" lvl="1" algn="r" rtl="1"/>
            <a:r>
              <a:rPr lang="ar-SA" sz="1600" b="1" dirty="0">
                <a:solidFill>
                  <a:srgbClr val="4186C7"/>
                </a:solidFill>
                <a:latin typeface="Cairo" pitchFamily="2" charset="-78"/>
                <a:cs typeface="Cairo" pitchFamily="2" charset="-78"/>
                <a:hlinkClick r:id="rId3"/>
              </a:rPr>
              <a:t>٤- فيديو - كيفية عمل مشروع الأقصى</a:t>
            </a:r>
            <a:endParaRPr lang="ar-SA" sz="1600" b="1" dirty="0">
              <a:solidFill>
                <a:srgbClr val="4186C7"/>
              </a:solidFill>
              <a:latin typeface="Cairo" pitchFamily="2" charset="-78"/>
              <a:cs typeface="Cairo" pitchFamily="2" charset="-78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029200" y="5109555"/>
            <a:ext cx="38409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8" lvl="1" algn="r" rtl="1"/>
            <a:r>
              <a:rPr lang="ar-SA" sz="1600" b="1" dirty="0">
                <a:solidFill>
                  <a:srgbClr val="4186C7"/>
                </a:solidFill>
                <a:latin typeface="Cairo" pitchFamily="2" charset="-78"/>
                <a:cs typeface="Cairo" pitchFamily="2" charset="-78"/>
                <a:hlinkClick r:id="rId4"/>
              </a:rPr>
              <a:t>٢- فيديو - كيفية عمل متعددات الأضلاع</a:t>
            </a:r>
            <a:endParaRPr lang="ar-SA" sz="1600" b="1" dirty="0">
              <a:solidFill>
                <a:srgbClr val="4186C7"/>
              </a:solidFill>
              <a:latin typeface="Cairo" pitchFamily="2" charset="-78"/>
              <a:cs typeface="Cairo" pitchFamily="2" charset="-78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914400" y="5109555"/>
            <a:ext cx="41892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8" lvl="1" algn="r" rtl="1"/>
            <a:r>
              <a:rPr lang="ar-SA" sz="1600" b="1" dirty="0">
                <a:solidFill>
                  <a:srgbClr val="4186C7"/>
                </a:solidFill>
                <a:latin typeface="Cairo" pitchFamily="2" charset="-78"/>
                <a:cs typeface="Cairo" pitchFamily="2" charset="-78"/>
                <a:hlinkClick r:id="rId5"/>
              </a:rPr>
              <a:t>٥- فيديو - كيفية عمل مشروع ماين كرافت</a:t>
            </a:r>
            <a:endParaRPr lang="ar-SA" sz="1600" b="1" dirty="0">
              <a:solidFill>
                <a:srgbClr val="4186C7"/>
              </a:solidFill>
              <a:latin typeface="Cairo" pitchFamily="2" charset="-78"/>
              <a:cs typeface="Cairo" pitchFamily="2" charset="-78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343400" y="5486400"/>
            <a:ext cx="45267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8" lvl="1" algn="r" rtl="1"/>
            <a:r>
              <a:rPr lang="ar-SA" sz="1600" b="1" dirty="0">
                <a:solidFill>
                  <a:srgbClr val="4186C7"/>
                </a:solidFill>
                <a:latin typeface="Cairo" pitchFamily="2" charset="-78"/>
                <a:cs typeface="Cairo" pitchFamily="2" charset="-78"/>
                <a:hlinkClick r:id="rId6"/>
              </a:rPr>
              <a:t>٣- فيديو - كيفية عمل بعض الأشكال المشهورة</a:t>
            </a:r>
            <a:endParaRPr lang="ar-SA" sz="1600" b="1" dirty="0">
              <a:solidFill>
                <a:srgbClr val="4186C7"/>
              </a:solidFill>
              <a:latin typeface="Cairo" pitchFamily="2" charset="-78"/>
              <a:cs typeface="Cairo" pitchFamily="2" charset="-78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1676400" y="5930730"/>
            <a:ext cx="2181010" cy="391256"/>
            <a:chOff x="3333363" y="4637135"/>
            <a:chExt cx="2959036" cy="391256"/>
          </a:xfrm>
        </p:grpSpPr>
        <p:sp>
          <p:nvSpPr>
            <p:cNvPr id="58" name="Rounded Rectangle 57"/>
            <p:cNvSpPr/>
            <p:nvPr/>
          </p:nvSpPr>
          <p:spPr>
            <a:xfrm>
              <a:off x="3381683" y="4637135"/>
              <a:ext cx="2862398" cy="391255"/>
            </a:xfrm>
            <a:prstGeom prst="roundRect">
              <a:avLst/>
            </a:prstGeom>
            <a:solidFill>
              <a:srgbClr val="4186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6600FF"/>
                </a:solidFill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3333363" y="4659059"/>
              <a:ext cx="295903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3338" lvl="1" algn="ctr" rtl="1"/>
              <a:r>
                <a:rPr lang="ar-EG" b="1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  <a:hlinkClick r:id="rId7"/>
                </a:rPr>
                <a:t>ملفات مساعدة</a:t>
              </a:r>
              <a:endParaRPr lang="ar-EG" b="1" dirty="0">
                <a:solidFill>
                  <a:schemeClr val="bg1"/>
                </a:solidFill>
                <a:latin typeface="Cairo" pitchFamily="2" charset="-78"/>
                <a:cs typeface="Cairo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1845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2743200" y="2133600"/>
            <a:ext cx="5873353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8" lvl="1" algn="r" rtl="1"/>
            <a:r>
              <a:rPr lang="ar-SA" sz="1700" b="1" dirty="0">
                <a:latin typeface="Cairo" pitchFamily="2" charset="-78"/>
                <a:cs typeface="Cairo" pitchFamily="2" charset="-78"/>
              </a:rPr>
              <a:t>التعرف على برنامج التصميم </a:t>
            </a:r>
            <a:r>
              <a:rPr lang="ar-EG" sz="1700" b="1" dirty="0">
                <a:latin typeface="Cairo" pitchFamily="2" charset="-78"/>
                <a:cs typeface="Cairo" pitchFamily="2" charset="-78"/>
              </a:rPr>
              <a:t>( </a:t>
            </a:r>
            <a:r>
              <a:rPr lang="en-US" sz="1700" b="1" dirty="0">
                <a:latin typeface="Cairo" pitchFamily="2" charset="-78"/>
                <a:cs typeface="Cairo" pitchFamily="2" charset="-78"/>
              </a:rPr>
              <a:t>AB3Dedu</a:t>
            </a:r>
            <a:r>
              <a:rPr lang="ar-EG" sz="1700" b="1" dirty="0">
                <a:latin typeface="Cairo" pitchFamily="2" charset="-78"/>
                <a:cs typeface="Cairo" pitchFamily="2" charset="-78"/>
              </a:rPr>
              <a:t>) :</a:t>
            </a:r>
            <a:endParaRPr lang="en-US" sz="1700" b="1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07FA8C-789D-976A-B4BC-88BC5D8545D7}"/>
              </a:ext>
            </a:extLst>
          </p:cNvPr>
          <p:cNvSpPr/>
          <p:nvPr/>
        </p:nvSpPr>
        <p:spPr>
          <a:xfrm>
            <a:off x="381000" y="6096000"/>
            <a:ext cx="357790" cy="6001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cap="none" spc="0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iro" pitchFamily="2" charset="-78"/>
                <a:cs typeface="Cairo" pitchFamily="2" charset="-78"/>
              </a:rPr>
              <a:t>3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1066800" y="1143000"/>
            <a:ext cx="6971958" cy="877163"/>
            <a:chOff x="715758" y="1985676"/>
            <a:chExt cx="7568379" cy="1062080"/>
          </a:xfrm>
        </p:grpSpPr>
        <p:grpSp>
          <p:nvGrpSpPr>
            <p:cNvPr id="19" name="Group 18"/>
            <p:cNvGrpSpPr/>
            <p:nvPr/>
          </p:nvGrpSpPr>
          <p:grpSpPr>
            <a:xfrm>
              <a:off x="802761" y="2038907"/>
              <a:ext cx="7481376" cy="990600"/>
              <a:chOff x="802761" y="2115107"/>
              <a:chExt cx="7481376" cy="990600"/>
            </a:xfrm>
          </p:grpSpPr>
          <p:sp>
            <p:nvSpPr>
              <p:cNvPr id="21" name="Round Same Side Corner Rectangle 20"/>
              <p:cNvSpPr/>
              <p:nvPr/>
            </p:nvSpPr>
            <p:spPr>
              <a:xfrm>
                <a:off x="802761" y="2115107"/>
                <a:ext cx="7481376" cy="990600"/>
              </a:xfrm>
              <a:prstGeom prst="round2SameRect">
                <a:avLst/>
              </a:prstGeom>
              <a:noFill/>
              <a:ln>
                <a:solidFill>
                  <a:srgbClr val="4186C7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1873818" y="2160925"/>
                <a:ext cx="5262477" cy="495300"/>
              </a:xfrm>
              <a:prstGeom prst="roundRect">
                <a:avLst/>
              </a:prstGeom>
              <a:solidFill>
                <a:srgbClr val="4186C7"/>
              </a:solidFill>
              <a:ln>
                <a:solidFill>
                  <a:srgbClr val="4186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20" name="Rectangle 19"/>
            <p:cNvSpPr/>
            <p:nvPr/>
          </p:nvSpPr>
          <p:spPr>
            <a:xfrm>
              <a:off x="715758" y="1985676"/>
              <a:ext cx="7558216" cy="10620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EG" b="1" dirty="0">
                  <a:solidFill>
                    <a:srgbClr val="D8D4BA"/>
                  </a:solidFill>
                  <a:latin typeface="Cairo" pitchFamily="2" charset="-78"/>
                  <a:cs typeface="Cairo" pitchFamily="2" charset="-78"/>
                </a:rPr>
                <a:t>الخطوة الثانية </a:t>
              </a:r>
              <a:r>
                <a:rPr lang="ar-EG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</a:rPr>
                <a:t>الأسبوع الخامس و السادس</a:t>
              </a:r>
            </a:p>
            <a:p>
              <a:pPr algn="ctr" rtl="1">
                <a:lnSpc>
                  <a:spcPct val="150000"/>
                </a:lnSpc>
              </a:pPr>
              <a:r>
                <a:rPr lang="ar-EG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iro" pitchFamily="2" charset="-78"/>
                  <a:cs typeface="Cairo" pitchFamily="2" charset="-78"/>
                </a:rPr>
                <a:t> التعرف علي برنامج التصميم </a:t>
              </a:r>
              <a:r>
                <a:rPr 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iro" pitchFamily="2" charset="-78"/>
                  <a:cs typeface="Cairo" pitchFamily="2" charset="-78"/>
                </a:rPr>
                <a:t>AB3Dedu </a:t>
              </a:r>
              <a:r>
                <a:rPr lang="ar-EG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iro" pitchFamily="2" charset="-78"/>
                  <a:cs typeface="Cairo" pitchFamily="2" charset="-78"/>
                </a:rPr>
                <a:t>و إتقان استخدامه 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FAF0341B-66C1-B787-A98D-057DA9F979E5}"/>
              </a:ext>
            </a:extLst>
          </p:cNvPr>
          <p:cNvSpPr txBox="1"/>
          <p:nvPr/>
        </p:nvSpPr>
        <p:spPr>
          <a:xfrm>
            <a:off x="424543" y="2518515"/>
            <a:ext cx="8458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spcAft>
                <a:spcPts val="600"/>
              </a:spcAft>
              <a:buFont typeface="Wingdings" pitchFamily="2" charset="2"/>
              <a:buChar char="§"/>
            </a:pPr>
            <a:r>
              <a:rPr lang="ar-EG" sz="1600" dirty="0">
                <a:latin typeface="Cairo" pitchFamily="2" charset="-78"/>
                <a:cs typeface="Cairo" pitchFamily="2" charset="-78"/>
              </a:rPr>
              <a:t>الفيديو التالي سيشرح لكم طريقة عمل مشروع بسيط  عبارة عن قلب 3</a:t>
            </a:r>
            <a:r>
              <a:rPr lang="en-US" sz="1600" dirty="0">
                <a:latin typeface="Cairo" pitchFamily="2" charset="-78"/>
                <a:cs typeface="Cairo" pitchFamily="2" charset="-78"/>
              </a:rPr>
              <a:t>D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2981692" y="2905350"/>
            <a:ext cx="2698184" cy="325434"/>
            <a:chOff x="6557140" y="4267197"/>
            <a:chExt cx="2586902" cy="370017"/>
          </a:xfrm>
        </p:grpSpPr>
        <p:sp>
          <p:nvSpPr>
            <p:cNvPr id="25" name="Rounded Rectangle 24"/>
            <p:cNvSpPr/>
            <p:nvPr/>
          </p:nvSpPr>
          <p:spPr>
            <a:xfrm>
              <a:off x="6629400" y="4267197"/>
              <a:ext cx="2438400" cy="370017"/>
            </a:xfrm>
            <a:prstGeom prst="roundRect">
              <a:avLst/>
            </a:prstGeom>
            <a:solidFill>
              <a:srgbClr val="9933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4186C7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557140" y="4287271"/>
              <a:ext cx="2586902" cy="349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3338" lvl="1" algn="ctr" rtl="1"/>
              <a:r>
                <a:rPr lang="ar-EG" sz="1400" b="1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فيديو - كيفية تصميم قلب</a:t>
              </a:r>
              <a:endParaRPr lang="ar-EG" sz="1400" b="1" dirty="0">
                <a:solidFill>
                  <a:schemeClr val="bg1"/>
                </a:solidFill>
                <a:latin typeface="Cairo" pitchFamily="2" charset="-78"/>
                <a:cs typeface="Cairo" pitchFamily="2" charset="-78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FAF0341B-66C1-B787-A98D-057DA9F979E5}"/>
              </a:ext>
            </a:extLst>
          </p:cNvPr>
          <p:cNvSpPr txBox="1"/>
          <p:nvPr/>
        </p:nvSpPr>
        <p:spPr>
          <a:xfrm>
            <a:off x="457200" y="3276600"/>
            <a:ext cx="8458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spcAft>
                <a:spcPts val="600"/>
              </a:spcAft>
              <a:buFont typeface="Wingdings" pitchFamily="2" charset="2"/>
              <a:buChar char="§"/>
            </a:pPr>
            <a:r>
              <a:rPr lang="ar-EG" sz="1600" dirty="0">
                <a:latin typeface="Cairo" pitchFamily="2" charset="-78"/>
                <a:cs typeface="Cairo" pitchFamily="2" charset="-78"/>
              </a:rPr>
              <a:t>الرابط التالي به باوربوينت يشرح الخطوات بالتفصيل كذلك.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3014349" y="3663429"/>
            <a:ext cx="2698184" cy="325437"/>
            <a:chOff x="6557140" y="4267197"/>
            <a:chExt cx="2586902" cy="370021"/>
          </a:xfrm>
        </p:grpSpPr>
        <p:sp>
          <p:nvSpPr>
            <p:cNvPr id="40" name="Rounded Rectangle 39"/>
            <p:cNvSpPr/>
            <p:nvPr/>
          </p:nvSpPr>
          <p:spPr>
            <a:xfrm>
              <a:off x="6629400" y="4267197"/>
              <a:ext cx="2438400" cy="370017"/>
            </a:xfrm>
            <a:prstGeom prst="roundRect">
              <a:avLst/>
            </a:prstGeom>
            <a:solidFill>
              <a:srgbClr val="9933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4186C7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6557140" y="4287275"/>
              <a:ext cx="2586902" cy="3499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3338" lvl="1" algn="ctr" rtl="1"/>
              <a:r>
                <a:rPr lang="ar-EG" sz="1400" b="1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ملف مساعد لعمل القلب</a:t>
              </a:r>
              <a:endParaRPr lang="ar-EG" sz="1400" b="1" dirty="0">
                <a:solidFill>
                  <a:schemeClr val="bg1"/>
                </a:solidFill>
                <a:latin typeface="Cairo" pitchFamily="2" charset="-78"/>
                <a:cs typeface="Cairo" pitchFamily="2" charset="-78"/>
              </a:endParaRP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FAF0341B-66C1-B787-A98D-057DA9F979E5}"/>
              </a:ext>
            </a:extLst>
          </p:cNvPr>
          <p:cNvSpPr txBox="1"/>
          <p:nvPr/>
        </p:nvSpPr>
        <p:spPr>
          <a:xfrm>
            <a:off x="457200" y="4022906"/>
            <a:ext cx="8458200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spcAft>
                <a:spcPts val="600"/>
              </a:spcAft>
              <a:buFont typeface="Wingdings" pitchFamily="2" charset="2"/>
              <a:buChar char="§"/>
            </a:pPr>
            <a:r>
              <a:rPr lang="ar-EG" sz="1600" dirty="0">
                <a:latin typeface="Cairo" pitchFamily="2" charset="-78"/>
                <a:cs typeface="Cairo" pitchFamily="2" charset="-78"/>
              </a:rPr>
              <a:t>الفيديو يشرح طريقة حفظ ملف التصميم على جهازكم “</a:t>
            </a:r>
            <a:r>
              <a:rPr lang="en-US" sz="1600" b="1" dirty="0" err="1">
                <a:solidFill>
                  <a:srgbClr val="4186C7"/>
                </a:solidFill>
                <a:latin typeface="Cairo" pitchFamily="2" charset="-78"/>
                <a:cs typeface="Cairo" pitchFamily="2" charset="-78"/>
              </a:rPr>
              <a:t>ab</a:t>
            </a:r>
            <a:r>
              <a:rPr lang="en-US" sz="1600" dirty="0">
                <a:solidFill>
                  <a:srgbClr val="4186C7"/>
                </a:solidFill>
                <a:latin typeface="Cairo" pitchFamily="2" charset="-78"/>
                <a:cs typeface="Cairo" pitchFamily="2" charset="-78"/>
              </a:rPr>
              <a:t> </a:t>
            </a:r>
            <a:r>
              <a:rPr lang="ar-EG" sz="1600" dirty="0">
                <a:latin typeface="Cairo" pitchFamily="2" charset="-78"/>
                <a:cs typeface="Cairo" pitchFamily="2" charset="-78"/>
              </a:rPr>
              <a:t>-----.</a:t>
            </a:r>
            <a:r>
              <a:rPr lang="en-US" sz="1600" dirty="0">
                <a:latin typeface="Cairo" pitchFamily="2" charset="-78"/>
                <a:cs typeface="Cairo" pitchFamily="2" charset="-78"/>
              </a:rPr>
              <a:t>”</a:t>
            </a:r>
          </a:p>
          <a:p>
            <a:pPr marL="285750" indent="-285750" algn="r" rtl="1">
              <a:spcAft>
                <a:spcPts val="600"/>
              </a:spcAft>
              <a:buFont typeface="Wingdings" pitchFamily="2" charset="2"/>
              <a:buChar char="§"/>
            </a:pPr>
            <a:r>
              <a:rPr lang="ar-EG" sz="1600" dirty="0">
                <a:latin typeface="Cairo" pitchFamily="2" charset="-78"/>
                <a:cs typeface="Cairo" pitchFamily="2" charset="-78"/>
              </a:rPr>
              <a:t>الفيديو يشرح كذلك طريقة حفظ ملف الطباعة على جهازكم “</a:t>
            </a:r>
            <a:r>
              <a:rPr lang="en-US" sz="1600" b="1" dirty="0">
                <a:solidFill>
                  <a:srgbClr val="4186C7"/>
                </a:solidFill>
                <a:latin typeface="Cairo" pitchFamily="2" charset="-78"/>
                <a:cs typeface="Cairo" pitchFamily="2" charset="-78"/>
              </a:rPr>
              <a:t>STL</a:t>
            </a:r>
            <a:r>
              <a:rPr lang="en-US" sz="1600" dirty="0">
                <a:solidFill>
                  <a:srgbClr val="4186C7"/>
                </a:solidFill>
                <a:latin typeface="Cairo" pitchFamily="2" charset="-78"/>
                <a:cs typeface="Cairo" pitchFamily="2" charset="-78"/>
              </a:rPr>
              <a:t> </a:t>
            </a:r>
            <a:r>
              <a:rPr lang="ar-EG" sz="1600" dirty="0">
                <a:latin typeface="Cairo" pitchFamily="2" charset="-78"/>
                <a:cs typeface="Cairo" pitchFamily="2" charset="-78"/>
              </a:rPr>
              <a:t>----.</a:t>
            </a:r>
            <a:r>
              <a:rPr lang="en-US" sz="1600" dirty="0">
                <a:latin typeface="Cairo" pitchFamily="2" charset="-78"/>
                <a:cs typeface="Cairo" pitchFamily="2" charset="-78"/>
              </a:rPr>
              <a:t>”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AF0341B-66C1-B787-A98D-057DA9F979E5}"/>
              </a:ext>
            </a:extLst>
          </p:cNvPr>
          <p:cNvSpPr txBox="1"/>
          <p:nvPr/>
        </p:nvSpPr>
        <p:spPr>
          <a:xfrm>
            <a:off x="457200" y="4688395"/>
            <a:ext cx="8458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spcAft>
                <a:spcPts val="600"/>
              </a:spcAft>
              <a:buFont typeface="Wingdings" pitchFamily="2" charset="2"/>
              <a:buChar char="§"/>
            </a:pPr>
            <a:r>
              <a:rPr lang="ar-EG" sz="1600" b="1" dirty="0">
                <a:latin typeface="Cairo" pitchFamily="2" charset="-78"/>
                <a:cs typeface="Cairo" pitchFamily="2" charset="-78"/>
              </a:rPr>
              <a:t>تذكروا كيفية تسمية مشروعكم: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2743200" y="5098757"/>
            <a:ext cx="4151086" cy="844843"/>
          </a:xfrm>
          <a:prstGeom prst="roundRect">
            <a:avLst/>
          </a:prstGeom>
          <a:noFill/>
          <a:ln>
            <a:solidFill>
              <a:srgbClr val="4186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532743" y="51054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1600" b="1" dirty="0">
                <a:solidFill>
                  <a:srgbClr val="4186C7"/>
                </a:solidFill>
                <a:latin typeface="Cairo" pitchFamily="2" charset="-78"/>
                <a:cs typeface="Cairo" pitchFamily="2" charset="-78"/>
              </a:rPr>
              <a:t>اسم الطالب(ة) – الشعبة – اسم المشروع</a:t>
            </a:r>
          </a:p>
          <a:p>
            <a:pPr algn="ctr" rtl="1">
              <a:lnSpc>
                <a:spcPct val="150000"/>
              </a:lnSpc>
            </a:pPr>
            <a:r>
              <a:rPr lang="en-US" sz="1600" b="1" dirty="0">
                <a:solidFill>
                  <a:srgbClr val="4186C7"/>
                </a:solidFill>
                <a:latin typeface="Cairo" pitchFamily="2" charset="-78"/>
                <a:cs typeface="Cairo" pitchFamily="2" charset="-78"/>
              </a:rPr>
              <a:t>Nora </a:t>
            </a:r>
            <a:r>
              <a:rPr lang="en-US" sz="1600" b="1" dirty="0" err="1">
                <a:solidFill>
                  <a:srgbClr val="4186C7"/>
                </a:solidFill>
                <a:latin typeface="Cairo" pitchFamily="2" charset="-78"/>
                <a:cs typeface="Cairo" pitchFamily="2" charset="-78"/>
              </a:rPr>
              <a:t>ElALi</a:t>
            </a:r>
            <a:r>
              <a:rPr lang="en-US" sz="1600" b="1" dirty="0">
                <a:solidFill>
                  <a:srgbClr val="4186C7"/>
                </a:solidFill>
                <a:latin typeface="Cairo" pitchFamily="2" charset="-78"/>
                <a:cs typeface="Cairo" pitchFamily="2" charset="-78"/>
              </a:rPr>
              <a:t>– L50 - Heart</a:t>
            </a:r>
            <a:endParaRPr lang="ar-EG" sz="1600" b="1" dirty="0">
              <a:solidFill>
                <a:srgbClr val="4186C7"/>
              </a:solidFill>
              <a:latin typeface="Cairo" pitchFamily="2" charset="-78"/>
              <a:cs typeface="Cairo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9619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2775857" y="2512613"/>
            <a:ext cx="5873353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8" lvl="1" algn="r" rtl="1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ar-SA" sz="1700" b="1" dirty="0">
                <a:solidFill>
                  <a:prstClr val="black"/>
                </a:solidFill>
                <a:latin typeface="Cairo" pitchFamily="2" charset="-78"/>
                <a:cs typeface="Cairo" pitchFamily="2" charset="-78"/>
              </a:rPr>
              <a:t>التعرف على برنامج التصميم </a:t>
            </a:r>
            <a:r>
              <a:rPr lang="ar-EG" sz="1700" b="1" dirty="0">
                <a:solidFill>
                  <a:prstClr val="black"/>
                </a:solidFill>
                <a:latin typeface="Cairo" pitchFamily="2" charset="-78"/>
                <a:cs typeface="Cairo" pitchFamily="2" charset="-78"/>
              </a:rPr>
              <a:t>( </a:t>
            </a:r>
            <a:r>
              <a:rPr lang="en-US" sz="1700" b="1" dirty="0">
                <a:solidFill>
                  <a:prstClr val="black"/>
                </a:solidFill>
                <a:latin typeface="Cairo" pitchFamily="2" charset="-78"/>
                <a:cs typeface="Cairo" pitchFamily="2" charset="-78"/>
              </a:rPr>
              <a:t>AB3Dedu</a:t>
            </a:r>
            <a:r>
              <a:rPr lang="ar-EG" sz="1700" b="1" dirty="0">
                <a:solidFill>
                  <a:prstClr val="black"/>
                </a:solidFill>
                <a:latin typeface="Cairo" pitchFamily="2" charset="-78"/>
                <a:cs typeface="Cairo" pitchFamily="2" charset="-78"/>
              </a:rPr>
              <a:t>) :</a:t>
            </a:r>
            <a:endParaRPr lang="en-US" sz="1700" b="1" dirty="0">
              <a:solidFill>
                <a:prstClr val="black"/>
              </a:solidFill>
              <a:latin typeface="Cairo" pitchFamily="2" charset="-78"/>
              <a:cs typeface="Cairo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07FA8C-789D-976A-B4BC-88BC5D8545D7}"/>
              </a:ext>
            </a:extLst>
          </p:cNvPr>
          <p:cNvSpPr/>
          <p:nvPr/>
        </p:nvSpPr>
        <p:spPr>
          <a:xfrm>
            <a:off x="381801" y="6096000"/>
            <a:ext cx="356187" cy="6001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iro" pitchFamily="2" charset="-78"/>
                <a:cs typeface="Cairo" pitchFamily="2" charset="-78"/>
              </a:rPr>
              <a:t>4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1066800" y="1260469"/>
            <a:ext cx="6971958" cy="877163"/>
            <a:chOff x="715758" y="1985678"/>
            <a:chExt cx="7568379" cy="1062081"/>
          </a:xfrm>
        </p:grpSpPr>
        <p:grpSp>
          <p:nvGrpSpPr>
            <p:cNvPr id="19" name="Group 18"/>
            <p:cNvGrpSpPr/>
            <p:nvPr/>
          </p:nvGrpSpPr>
          <p:grpSpPr>
            <a:xfrm>
              <a:off x="802761" y="2038907"/>
              <a:ext cx="7481376" cy="990600"/>
              <a:chOff x="802761" y="2115107"/>
              <a:chExt cx="7481376" cy="990600"/>
            </a:xfrm>
          </p:grpSpPr>
          <p:sp>
            <p:nvSpPr>
              <p:cNvPr id="21" name="Round Same Side Corner Rectangle 20"/>
              <p:cNvSpPr/>
              <p:nvPr/>
            </p:nvSpPr>
            <p:spPr>
              <a:xfrm>
                <a:off x="802761" y="2115107"/>
                <a:ext cx="7481376" cy="990600"/>
              </a:xfrm>
              <a:prstGeom prst="round2SameRect">
                <a:avLst/>
              </a:prstGeom>
              <a:noFill/>
              <a:ln>
                <a:solidFill>
                  <a:srgbClr val="4186C7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sz="1600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1873818" y="2160925"/>
                <a:ext cx="5262477" cy="495300"/>
              </a:xfrm>
              <a:prstGeom prst="roundRect">
                <a:avLst/>
              </a:prstGeom>
              <a:solidFill>
                <a:srgbClr val="4186C7"/>
              </a:solidFill>
              <a:ln>
                <a:solidFill>
                  <a:srgbClr val="4186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sz="16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0" name="Rectangle 19"/>
            <p:cNvSpPr/>
            <p:nvPr/>
          </p:nvSpPr>
          <p:spPr>
            <a:xfrm>
              <a:off x="715758" y="1985678"/>
              <a:ext cx="7558216" cy="1062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EG" b="1" dirty="0">
                  <a:solidFill>
                    <a:srgbClr val="D8D4BA"/>
                  </a:solidFill>
                  <a:latin typeface="Cairo" pitchFamily="2" charset="-78"/>
                  <a:cs typeface="Cairo" pitchFamily="2" charset="-78"/>
                </a:rPr>
                <a:t>الخطوة الثانية </a:t>
              </a:r>
              <a:r>
                <a:rPr lang="ar-EG" dirty="0">
                  <a:solidFill>
                    <a:prstClr val="white"/>
                  </a:solidFill>
                  <a:latin typeface="Cairo" pitchFamily="2" charset="-78"/>
                  <a:cs typeface="Cairo" pitchFamily="2" charset="-78"/>
                </a:rPr>
                <a:t>من الأسبوع السادس إلي الثامن</a:t>
              </a:r>
            </a:p>
            <a:p>
              <a:pPr algn="ctr" rtl="1">
                <a:lnSpc>
                  <a:spcPct val="150000"/>
                </a:lnSpc>
              </a:pPr>
              <a:r>
                <a:rPr lang="ar-EG" sz="16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iro" pitchFamily="2" charset="-78"/>
                  <a:cs typeface="Cairo" pitchFamily="2" charset="-78"/>
                </a:rPr>
                <a:t> التعرف علي برنامج التصميم </a:t>
              </a:r>
              <a:r>
                <a:rPr lang="en-US" sz="1600" b="1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iro" pitchFamily="2" charset="-78"/>
                  <a:cs typeface="Cairo" pitchFamily="2" charset="-78"/>
                </a:rPr>
                <a:t>AB3Dedu </a:t>
              </a:r>
              <a:r>
                <a:rPr lang="ar-EG" sz="16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iro" pitchFamily="2" charset="-78"/>
                  <a:cs typeface="Cairo" pitchFamily="2" charset="-78"/>
                </a:rPr>
                <a:t>و إتقان استخدامه 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FAF0341B-66C1-B787-A98D-057DA9F979E5}"/>
              </a:ext>
            </a:extLst>
          </p:cNvPr>
          <p:cNvSpPr txBox="1"/>
          <p:nvPr/>
        </p:nvSpPr>
        <p:spPr>
          <a:xfrm>
            <a:off x="424543" y="2864584"/>
            <a:ext cx="84582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ar-EG" sz="1600" dirty="0">
                <a:solidFill>
                  <a:prstClr val="black"/>
                </a:solidFill>
                <a:latin typeface="Cairo" pitchFamily="2" charset="-78"/>
                <a:cs typeface="Cairo" pitchFamily="2" charset="-78"/>
              </a:rPr>
              <a:t>تمكنتم من تثبيت برنامج التصميم على أجهزتكم.</a:t>
            </a:r>
          </a:p>
          <a:p>
            <a:pPr marL="285750" indent="-285750" algn="r" rt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ar-EG" sz="1600" dirty="0">
                <a:solidFill>
                  <a:prstClr val="black"/>
                </a:solidFill>
                <a:latin typeface="Cairo" pitchFamily="2" charset="-78"/>
                <a:cs typeface="Cairo" pitchFamily="2" charset="-78"/>
              </a:rPr>
              <a:t>وتابعتم الفيديوهات التعليمية.</a:t>
            </a:r>
          </a:p>
          <a:p>
            <a:pPr marL="285750" indent="-285750" algn="r" rt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ar-EG" sz="1600" dirty="0">
                <a:solidFill>
                  <a:prstClr val="black"/>
                </a:solidFill>
                <a:latin typeface="Cairo" pitchFamily="2" charset="-78"/>
                <a:cs typeface="Cairo" pitchFamily="2" charset="-78"/>
              </a:rPr>
              <a:t>لمراجعة أدوات برنامج التصميم التي تعلمتم استخدامها</a:t>
            </a:r>
          </a:p>
          <a:p>
            <a:pPr marL="285750" indent="-285750" algn="r" rt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ar-EG" sz="1600" dirty="0">
                <a:solidFill>
                  <a:prstClr val="black"/>
                </a:solidFill>
                <a:latin typeface="Cairo" pitchFamily="2" charset="-78"/>
                <a:cs typeface="Cairo" pitchFamily="2" charset="-78"/>
              </a:rPr>
              <a:t>يمكنكم الآن مشاهدة هذا الفيديو الصامت بتركيز.</a:t>
            </a:r>
          </a:p>
          <a:p>
            <a:pPr marL="285750" indent="-285750" algn="r" rt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ar-EG" sz="1600" b="1" dirty="0">
                <a:solidFill>
                  <a:prstClr val="black"/>
                </a:solidFill>
                <a:latin typeface="Cairo" pitchFamily="2" charset="-78"/>
                <a:cs typeface="Cairo" pitchFamily="2" charset="-78"/>
              </a:rPr>
              <a:t>انقر على الرابط التالي: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3339169" y="5099163"/>
            <a:ext cx="3048000" cy="325433"/>
            <a:chOff x="6557140" y="4267197"/>
            <a:chExt cx="2586902" cy="370017"/>
          </a:xfrm>
        </p:grpSpPr>
        <p:sp>
          <p:nvSpPr>
            <p:cNvPr id="25" name="Rounded Rectangle 24"/>
            <p:cNvSpPr/>
            <p:nvPr/>
          </p:nvSpPr>
          <p:spPr>
            <a:xfrm>
              <a:off x="6629400" y="4267197"/>
              <a:ext cx="2438400" cy="370017"/>
            </a:xfrm>
            <a:prstGeom prst="roundRect">
              <a:avLst/>
            </a:prstGeom>
            <a:solidFill>
              <a:srgbClr val="9933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dirty="0">
                <a:solidFill>
                  <a:srgbClr val="4186C7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557140" y="4287271"/>
              <a:ext cx="2586902" cy="349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3338" lvl="1" algn="ctr" rtl="1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Explore the Magic tool AB3Dedu </a:t>
              </a:r>
              <a:endParaRPr lang="en-US" sz="1400" b="1" dirty="0">
                <a:solidFill>
                  <a:schemeClr val="bg1"/>
                </a:solidFill>
                <a:latin typeface="Cairo" pitchFamily="2" charset="-78"/>
                <a:cs typeface="Cairo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8321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1090702" y="1828800"/>
            <a:ext cx="6910298" cy="457200"/>
            <a:chOff x="1166902" y="1524000"/>
            <a:chExt cx="6910298" cy="457200"/>
          </a:xfrm>
        </p:grpSpPr>
        <p:sp>
          <p:nvSpPr>
            <p:cNvPr id="19" name="Rounded Rectangle 18"/>
            <p:cNvSpPr/>
            <p:nvPr/>
          </p:nvSpPr>
          <p:spPr>
            <a:xfrm>
              <a:off x="1166902" y="1524000"/>
              <a:ext cx="6910298" cy="457200"/>
            </a:xfrm>
            <a:prstGeom prst="roundRect">
              <a:avLst/>
            </a:prstGeom>
            <a:solidFill>
              <a:srgbClr val="4186C7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553A58D-1C1F-F042-6BC0-36E32E3CE29C}"/>
                </a:ext>
              </a:extLst>
            </p:cNvPr>
            <p:cNvSpPr txBox="1"/>
            <p:nvPr/>
          </p:nvSpPr>
          <p:spPr>
            <a:xfrm>
              <a:off x="1999294" y="1581090"/>
              <a:ext cx="52084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</a:rPr>
                <a:t>MATH105- Spring 2024 - Lecture Guide - Step Two</a:t>
              </a:r>
              <a:endParaRPr lang="x-none" b="1" dirty="0">
                <a:solidFill>
                  <a:schemeClr val="bg1"/>
                </a:solidFill>
                <a:latin typeface="Cairo" pitchFamily="2" charset="-78"/>
                <a:cs typeface="Cairo" pitchFamily="2" charset="-78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381000" y="6096000"/>
            <a:ext cx="357790" cy="6001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2400" b="1" cap="none" spc="0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iro" pitchFamily="2" charset="-78"/>
                <a:cs typeface="Cairo" pitchFamily="2" charset="-78"/>
              </a:rPr>
              <a:t>1</a:t>
            </a:r>
            <a:endParaRPr lang="en-US" sz="2400" b="1" cap="none" spc="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iro" pitchFamily="2" charset="-78"/>
              <a:cs typeface="Cairo" pitchFamily="2" charset="-78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127332" y="2514600"/>
            <a:ext cx="6891811" cy="1092606"/>
            <a:chOff x="1127332" y="2514600"/>
            <a:chExt cx="6891811" cy="1092606"/>
          </a:xfrm>
        </p:grpSpPr>
        <p:grpSp>
          <p:nvGrpSpPr>
            <p:cNvPr id="3" name="Group 2"/>
            <p:cNvGrpSpPr/>
            <p:nvPr/>
          </p:nvGrpSpPr>
          <p:grpSpPr>
            <a:xfrm>
              <a:off x="1127332" y="2566234"/>
              <a:ext cx="6891811" cy="1012401"/>
              <a:chOff x="1127332" y="2566234"/>
              <a:chExt cx="6891811" cy="1012401"/>
            </a:xfrm>
          </p:grpSpPr>
          <p:sp>
            <p:nvSpPr>
              <p:cNvPr id="29" name="Round Same Side Corner Rectangle 28"/>
              <p:cNvSpPr/>
              <p:nvPr/>
            </p:nvSpPr>
            <p:spPr>
              <a:xfrm>
                <a:off x="1127332" y="2566234"/>
                <a:ext cx="6891811" cy="1012401"/>
              </a:xfrm>
              <a:prstGeom prst="round2SameRect">
                <a:avLst/>
              </a:prstGeom>
              <a:noFill/>
              <a:ln>
                <a:solidFill>
                  <a:srgbClr val="4186C7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2355632" y="2566234"/>
                <a:ext cx="4343399" cy="409064"/>
              </a:xfrm>
              <a:prstGeom prst="roundRect">
                <a:avLst/>
              </a:prstGeom>
              <a:solidFill>
                <a:srgbClr val="418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31" name="Rectangle 30"/>
            <p:cNvSpPr/>
            <p:nvPr/>
          </p:nvSpPr>
          <p:spPr>
            <a:xfrm>
              <a:off x="1295400" y="2514600"/>
              <a:ext cx="6553200" cy="10926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en-US" b="1" dirty="0">
                  <a:solidFill>
                    <a:srgbClr val="D8D4BA"/>
                  </a:solidFill>
                  <a:latin typeface="Cairo" pitchFamily="2" charset="-78"/>
                  <a:cs typeface="Cairo" pitchFamily="2" charset="-78"/>
                </a:rPr>
                <a:t>Step One – </a:t>
              </a:r>
              <a:r>
                <a:rPr lang="en-US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</a:rPr>
                <a:t>From Week Three to Five</a:t>
              </a:r>
            </a:p>
            <a:p>
              <a:pPr algn="ctr" rtl="1">
                <a:lnSpc>
                  <a:spcPct val="150000"/>
                </a:lnSpc>
              </a:pPr>
              <a:endParaRPr lang="en-US" sz="400" dirty="0">
                <a:solidFill>
                  <a:schemeClr val="bg1"/>
                </a:solidFill>
                <a:latin typeface="Cairo" pitchFamily="2" charset="-78"/>
                <a:cs typeface="Cairo" pitchFamily="2" charset="-78"/>
              </a:endParaRPr>
            </a:p>
            <a:p>
              <a:pPr algn="ctr" rtl="1"/>
              <a:r>
                <a:rPr lang="en-US" sz="1600" dirty="0">
                  <a:latin typeface="Cairo" pitchFamily="2" charset="-78"/>
                  <a:cs typeface="Cairo" pitchFamily="2" charset="-78"/>
                </a:rPr>
                <a:t>Downloading the design software </a:t>
              </a:r>
              <a:r>
                <a:rPr lang="en-US" sz="1600" b="1" dirty="0">
                  <a:latin typeface="Cairo" pitchFamily="2" charset="-78"/>
                  <a:cs typeface="Cairo" pitchFamily="2" charset="-78"/>
                </a:rPr>
                <a:t>AB3Dedu</a:t>
              </a:r>
              <a:r>
                <a:rPr lang="en-US" sz="1600" dirty="0">
                  <a:latin typeface="Cairo" pitchFamily="2" charset="-78"/>
                  <a:cs typeface="Cairo" pitchFamily="2" charset="-78"/>
                </a:rPr>
                <a:t>, installing it on your personal computers, and activating the license.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134589" y="3709234"/>
            <a:ext cx="6891811" cy="1012401"/>
            <a:chOff x="1127332" y="2566234"/>
            <a:chExt cx="6891811" cy="1012401"/>
          </a:xfrm>
        </p:grpSpPr>
        <p:sp>
          <p:nvSpPr>
            <p:cNvPr id="34" name="Round Same Side Corner Rectangle 33"/>
            <p:cNvSpPr/>
            <p:nvPr/>
          </p:nvSpPr>
          <p:spPr>
            <a:xfrm>
              <a:off x="1127332" y="2566234"/>
              <a:ext cx="6891811" cy="1012401"/>
            </a:xfrm>
            <a:prstGeom prst="round2SameRect">
              <a:avLst/>
            </a:prstGeom>
            <a:noFill/>
            <a:ln>
              <a:solidFill>
                <a:srgbClr val="4186C7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2355632" y="2566234"/>
              <a:ext cx="4343399" cy="409064"/>
            </a:xfrm>
            <a:prstGeom prst="roundRect">
              <a:avLst/>
            </a:prstGeom>
            <a:solidFill>
              <a:srgbClr val="4186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36" name="Rectangle 35"/>
          <p:cNvSpPr/>
          <p:nvPr/>
        </p:nvSpPr>
        <p:spPr>
          <a:xfrm>
            <a:off x="1302657" y="3657600"/>
            <a:ext cx="6553200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en-US" b="1" dirty="0">
                <a:solidFill>
                  <a:srgbClr val="D8D4BA"/>
                </a:solidFill>
                <a:latin typeface="Cairo" pitchFamily="2" charset="-78"/>
                <a:cs typeface="Cairo" pitchFamily="2" charset="-78"/>
              </a:rPr>
              <a:t>Step Two – </a:t>
            </a:r>
            <a:r>
              <a:rPr lang="en-US" dirty="0">
                <a:solidFill>
                  <a:schemeClr val="bg1"/>
                </a:solidFill>
                <a:latin typeface="Cairo" pitchFamily="2" charset="-78"/>
                <a:cs typeface="Cairo" pitchFamily="2" charset="-78"/>
              </a:rPr>
              <a:t>From Week Six to Eight</a:t>
            </a:r>
          </a:p>
          <a:p>
            <a:pPr algn="ctr" rtl="1">
              <a:lnSpc>
                <a:spcPct val="150000"/>
              </a:lnSpc>
            </a:pPr>
            <a:endParaRPr lang="en-US" sz="400" dirty="0">
              <a:solidFill>
                <a:schemeClr val="bg1"/>
              </a:solidFill>
              <a:latin typeface="Cairo" pitchFamily="2" charset="-78"/>
              <a:cs typeface="Cairo" pitchFamily="2" charset="-78"/>
            </a:endParaRPr>
          </a:p>
          <a:p>
            <a:pPr algn="ctr" rtl="1"/>
            <a:r>
              <a:rPr lang="en-US" sz="1600" dirty="0">
                <a:latin typeface="Cairo" pitchFamily="2" charset="-78"/>
                <a:cs typeface="Cairo" pitchFamily="2" charset="-78"/>
              </a:rPr>
              <a:t> Getting familiar with the design software </a:t>
            </a:r>
            <a:r>
              <a:rPr lang="en-US" sz="1600" b="1" dirty="0">
                <a:latin typeface="Cairo" pitchFamily="2" charset="-78"/>
                <a:cs typeface="Cairo" pitchFamily="2" charset="-78"/>
              </a:rPr>
              <a:t>AB3Dedu</a:t>
            </a:r>
            <a:r>
              <a:rPr lang="en-US" sz="1600" dirty="0">
                <a:latin typeface="Cairo" pitchFamily="2" charset="-78"/>
                <a:cs typeface="Cairo" pitchFamily="2" charset="-78"/>
              </a:rPr>
              <a:t> and mastering its use.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1143000" y="4852234"/>
            <a:ext cx="6891811" cy="1012401"/>
            <a:chOff x="1127332" y="2566234"/>
            <a:chExt cx="6891811" cy="1012401"/>
          </a:xfrm>
        </p:grpSpPr>
        <p:sp>
          <p:nvSpPr>
            <p:cNvPr id="38" name="Round Same Side Corner Rectangle 37"/>
            <p:cNvSpPr/>
            <p:nvPr/>
          </p:nvSpPr>
          <p:spPr>
            <a:xfrm>
              <a:off x="1127332" y="2566234"/>
              <a:ext cx="6891811" cy="1012401"/>
            </a:xfrm>
            <a:prstGeom prst="round2SameRect">
              <a:avLst/>
            </a:prstGeom>
            <a:noFill/>
            <a:ln>
              <a:solidFill>
                <a:srgbClr val="4186C7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2355632" y="2566234"/>
              <a:ext cx="4343399" cy="409064"/>
            </a:xfrm>
            <a:prstGeom prst="roundRect">
              <a:avLst/>
            </a:prstGeom>
            <a:solidFill>
              <a:srgbClr val="4186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40" name="Rectangle 39"/>
          <p:cNvSpPr/>
          <p:nvPr/>
        </p:nvSpPr>
        <p:spPr>
          <a:xfrm>
            <a:off x="1311068" y="4800600"/>
            <a:ext cx="6553200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en-US" b="1" dirty="0">
                <a:solidFill>
                  <a:srgbClr val="D8D4BA"/>
                </a:solidFill>
                <a:latin typeface="Cairo" pitchFamily="2" charset="-78"/>
                <a:cs typeface="Cairo" pitchFamily="2" charset="-78"/>
              </a:rPr>
              <a:t>Step Three – </a:t>
            </a:r>
            <a:r>
              <a:rPr lang="en-US" dirty="0">
                <a:solidFill>
                  <a:schemeClr val="bg1"/>
                </a:solidFill>
                <a:latin typeface="Cairo" pitchFamily="2" charset="-78"/>
                <a:cs typeface="Cairo" pitchFamily="2" charset="-78"/>
              </a:rPr>
              <a:t>After the Eighth Week</a:t>
            </a:r>
          </a:p>
          <a:p>
            <a:pPr algn="ctr" rtl="1">
              <a:lnSpc>
                <a:spcPct val="150000"/>
              </a:lnSpc>
            </a:pPr>
            <a:endParaRPr lang="en-US" sz="400" dirty="0">
              <a:solidFill>
                <a:schemeClr val="bg1"/>
              </a:solidFill>
              <a:latin typeface="Cairo" pitchFamily="2" charset="-78"/>
              <a:cs typeface="Cairo" pitchFamily="2" charset="-78"/>
            </a:endParaRPr>
          </a:p>
          <a:p>
            <a:pPr algn="ctr" rtl="1"/>
            <a:r>
              <a:rPr lang="en-US" sz="1600" dirty="0">
                <a:latin typeface="Cairo" pitchFamily="2" charset="-78"/>
                <a:cs typeface="Cairo" pitchFamily="2" charset="-78"/>
              </a:rPr>
              <a:t> Selecting one of the suggested projects and completing it </a:t>
            </a:r>
            <a:r>
              <a:rPr lang="en-US" sz="1600" dirty="0" err="1">
                <a:latin typeface="Cairo" pitchFamily="2" charset="-78"/>
                <a:cs typeface="Cairo" pitchFamily="2" charset="-78"/>
              </a:rPr>
              <a:t>successfuly</a:t>
            </a:r>
            <a:r>
              <a:rPr lang="en-US" sz="1600" dirty="0">
                <a:latin typeface="Cairo" pitchFamily="2" charset="-78"/>
                <a:cs typeface="Cairo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8315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1F71F16-4AC8-4174-B70C-B6E3A1760AC5}"/>
              </a:ext>
            </a:extLst>
          </p:cNvPr>
          <p:cNvSpPr txBox="1"/>
          <p:nvPr/>
        </p:nvSpPr>
        <p:spPr>
          <a:xfrm>
            <a:off x="424543" y="2397769"/>
            <a:ext cx="8458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1" dirty="0">
                <a:latin typeface="Cairo" pitchFamily="2" charset="-78"/>
                <a:cs typeface="Cairo" pitchFamily="2" charset="-78"/>
              </a:rPr>
              <a:t>Watch the video tutorials </a:t>
            </a:r>
            <a:r>
              <a:rPr lang="en-US" sz="1600" b="1" dirty="0">
                <a:solidFill>
                  <a:srgbClr val="4186C7"/>
                </a:solidFill>
                <a:latin typeface="Cairo" pitchFamily="2" charset="-78"/>
                <a:cs typeface="Cairo" pitchFamily="2" charset="-78"/>
              </a:rPr>
              <a:t>(skills of making 2D drawings) </a:t>
            </a:r>
            <a:r>
              <a:rPr lang="en-US" sz="1600" b="1" dirty="0">
                <a:latin typeface="Cairo" pitchFamily="2" charset="-78"/>
                <a:cs typeface="Cairo" pitchFamily="2" charset="-78"/>
              </a:rPr>
              <a:t>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F0341B-66C1-B787-A98D-057DA9F979E5}"/>
              </a:ext>
            </a:extLst>
          </p:cNvPr>
          <p:cNvSpPr txBox="1"/>
          <p:nvPr/>
        </p:nvSpPr>
        <p:spPr>
          <a:xfrm>
            <a:off x="424543" y="2752708"/>
            <a:ext cx="84582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600" dirty="0">
                <a:latin typeface="Cairo" pitchFamily="2" charset="-78"/>
                <a:cs typeface="Cairo" pitchFamily="2" charset="-78"/>
              </a:rPr>
              <a:t>By learning the basic tools of the SW you will get more skills.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600" dirty="0">
                <a:latin typeface="Cairo" pitchFamily="2" charset="-78"/>
                <a:cs typeface="Cairo" pitchFamily="2" charset="-78"/>
              </a:rPr>
              <a:t>The below videos will help you draw 2D shapes easily using the SW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600" dirty="0">
                <a:latin typeface="Cairo" pitchFamily="2" charset="-78"/>
                <a:cs typeface="Cairo" pitchFamily="2" charset="-78"/>
              </a:rPr>
              <a:t>You have to simulate the videos after watching them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600" dirty="0">
                <a:latin typeface="Cairo" pitchFamily="2" charset="-78"/>
                <a:cs typeface="Cairo" pitchFamily="2" charset="-78"/>
              </a:rPr>
              <a:t>There are support PDF files explained in steps as well, in case you can’t emulate the videos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600" b="1" dirty="0">
                <a:latin typeface="Cairo" pitchFamily="2" charset="-78"/>
                <a:cs typeface="Cairo" pitchFamily="2" charset="-78"/>
              </a:rPr>
              <a:t>Click on the following links in sequence</a:t>
            </a:r>
            <a:endParaRPr lang="ar-EG" sz="1600" b="1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AAFDE2-C6FE-68C9-82C0-03FA349EF732}"/>
              </a:ext>
            </a:extLst>
          </p:cNvPr>
          <p:cNvSpPr/>
          <p:nvPr/>
        </p:nvSpPr>
        <p:spPr>
          <a:xfrm>
            <a:off x="381000" y="6096000"/>
            <a:ext cx="357791" cy="6001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iro" pitchFamily="2" charset="-78"/>
                <a:cs typeface="Cairo" pitchFamily="2" charset="-78"/>
              </a:rPr>
              <a:t>2</a:t>
            </a:r>
            <a:endParaRPr lang="en-US" sz="2400" b="1" cap="none" spc="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iro" pitchFamily="2" charset="-78"/>
              <a:cs typeface="Cairo" pitchFamily="2" charset="-78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53305" y="4528457"/>
            <a:ext cx="41892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8" lvl="1" rtl="1"/>
            <a:r>
              <a:rPr lang="en-US" sz="1600" b="1" dirty="0">
                <a:solidFill>
                  <a:srgbClr val="4186C7"/>
                </a:solidFill>
                <a:latin typeface="Cairo" pitchFamily="2" charset="-78"/>
                <a:cs typeface="Cairo" pitchFamily="2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1- Video - How to make semi-basic shapes</a:t>
            </a:r>
            <a:endParaRPr lang="en-US" sz="1600" b="1" dirty="0">
              <a:solidFill>
                <a:srgbClr val="4186C7"/>
              </a:solidFill>
              <a:latin typeface="Cairo" pitchFamily="2" charset="-78"/>
              <a:cs typeface="Cairo" pitchFamily="2" charset="-78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1600200" y="5898808"/>
            <a:ext cx="2181010" cy="391256"/>
            <a:chOff x="3333363" y="4637135"/>
            <a:chExt cx="2959036" cy="391256"/>
          </a:xfrm>
        </p:grpSpPr>
        <p:sp>
          <p:nvSpPr>
            <p:cNvPr id="58" name="Rounded Rectangle 57"/>
            <p:cNvSpPr/>
            <p:nvPr/>
          </p:nvSpPr>
          <p:spPr>
            <a:xfrm>
              <a:off x="3381683" y="4637135"/>
              <a:ext cx="2862398" cy="391255"/>
            </a:xfrm>
            <a:prstGeom prst="roundRect">
              <a:avLst/>
            </a:prstGeom>
            <a:solidFill>
              <a:srgbClr val="4186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6600FF"/>
                </a:solidFill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3333363" y="4659059"/>
              <a:ext cx="295903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3338" lvl="1" algn="ctr" rtl="1"/>
              <a:r>
                <a:rPr lang="en-US" b="1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  <a:hlinkClick r:id="rId3"/>
                </a:rPr>
                <a:t>support </a:t>
              </a:r>
              <a:r>
                <a:rPr lang="en-US" b="1" dirty="0" err="1">
                  <a:solidFill>
                    <a:schemeClr val="bg1"/>
                  </a:solidFill>
                  <a:latin typeface="Cairo" pitchFamily="2" charset="-78"/>
                  <a:cs typeface="Cairo" pitchFamily="2" charset="-78"/>
                  <a:hlinkClick r:id="rId3"/>
                </a:rPr>
                <a:t>pdf</a:t>
              </a:r>
              <a:r>
                <a:rPr lang="en-US" b="1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  <a:hlinkClick r:id="rId3"/>
                </a:rPr>
                <a:t> files</a:t>
              </a:r>
              <a:endParaRPr lang="en-US" b="1" dirty="0">
                <a:solidFill>
                  <a:schemeClr val="bg1"/>
                </a:solidFill>
                <a:latin typeface="Cairo" pitchFamily="2" charset="-78"/>
                <a:cs typeface="Cairo" pitchFamily="2" charset="-78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081425" y="1219200"/>
            <a:ext cx="6891811" cy="1064035"/>
            <a:chOff x="1127332" y="2514600"/>
            <a:chExt cx="6891811" cy="1064035"/>
          </a:xfrm>
        </p:grpSpPr>
        <p:grpSp>
          <p:nvGrpSpPr>
            <p:cNvPr id="23" name="Group 22"/>
            <p:cNvGrpSpPr/>
            <p:nvPr/>
          </p:nvGrpSpPr>
          <p:grpSpPr>
            <a:xfrm>
              <a:off x="1127332" y="2566234"/>
              <a:ext cx="6891811" cy="1012401"/>
              <a:chOff x="1127332" y="2566234"/>
              <a:chExt cx="6891811" cy="1012401"/>
            </a:xfrm>
          </p:grpSpPr>
          <p:sp>
            <p:nvSpPr>
              <p:cNvPr id="25" name="Round Same Side Corner Rectangle 24"/>
              <p:cNvSpPr/>
              <p:nvPr/>
            </p:nvSpPr>
            <p:spPr>
              <a:xfrm>
                <a:off x="1127332" y="2566234"/>
                <a:ext cx="6891811" cy="1012401"/>
              </a:xfrm>
              <a:prstGeom prst="round2SameRect">
                <a:avLst/>
              </a:prstGeom>
              <a:noFill/>
              <a:ln>
                <a:solidFill>
                  <a:srgbClr val="4186C7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2355632" y="2566234"/>
                <a:ext cx="4343399" cy="409064"/>
              </a:xfrm>
              <a:prstGeom prst="roundRect">
                <a:avLst/>
              </a:prstGeom>
              <a:solidFill>
                <a:srgbClr val="418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24" name="Rectangle 23"/>
            <p:cNvSpPr/>
            <p:nvPr/>
          </p:nvSpPr>
          <p:spPr>
            <a:xfrm>
              <a:off x="1295400" y="2514600"/>
              <a:ext cx="6553200" cy="8463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en-US" b="1" dirty="0">
                  <a:solidFill>
                    <a:srgbClr val="D8D4BA"/>
                  </a:solidFill>
                  <a:latin typeface="Cairo" pitchFamily="2" charset="-78"/>
                  <a:cs typeface="Cairo" pitchFamily="2" charset="-78"/>
                </a:rPr>
                <a:t>Step Two – </a:t>
              </a:r>
              <a:r>
                <a:rPr lang="en-US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</a:rPr>
                <a:t>From Week Six to Eight</a:t>
              </a:r>
            </a:p>
            <a:p>
              <a:pPr algn="ctr" rtl="1">
                <a:lnSpc>
                  <a:spcPct val="150000"/>
                </a:lnSpc>
              </a:pPr>
              <a:endParaRPr lang="en-US" sz="400" dirty="0">
                <a:solidFill>
                  <a:schemeClr val="bg1"/>
                </a:solidFill>
                <a:latin typeface="Cairo" pitchFamily="2" charset="-78"/>
                <a:cs typeface="Cairo" pitchFamily="2" charset="-78"/>
              </a:endParaRPr>
            </a:p>
            <a:p>
              <a:pPr algn="ctr" rtl="1"/>
              <a:r>
                <a:rPr lang="en-US" sz="1600" dirty="0">
                  <a:latin typeface="Cairo" pitchFamily="2" charset="-78"/>
                  <a:cs typeface="Cairo" pitchFamily="2" charset="-78"/>
                </a:rPr>
                <a:t> Getting familiar with the design software </a:t>
              </a:r>
              <a:r>
                <a:rPr lang="en-US" sz="1600" b="1" dirty="0">
                  <a:latin typeface="Cairo" pitchFamily="2" charset="-78"/>
                  <a:cs typeface="Cairo" pitchFamily="2" charset="-78"/>
                </a:rPr>
                <a:t>AB3Dedu</a:t>
              </a:r>
              <a:r>
                <a:rPr lang="en-US" sz="1600" dirty="0">
                  <a:latin typeface="Cairo" pitchFamily="2" charset="-78"/>
                  <a:cs typeface="Cairo" pitchFamily="2" charset="-78"/>
                </a:rPr>
                <a:t> and mastering its use.</a:t>
              </a:r>
            </a:p>
          </p:txBody>
        </p:sp>
      </p:grpSp>
      <p:sp>
        <p:nvSpPr>
          <p:cNvPr id="27" name="Rectangle 26"/>
          <p:cNvSpPr/>
          <p:nvPr/>
        </p:nvSpPr>
        <p:spPr>
          <a:xfrm>
            <a:off x="763701" y="4867011"/>
            <a:ext cx="41892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8" lvl="1" rtl="1"/>
            <a:r>
              <a:rPr lang="en-US" sz="1600" b="1" dirty="0">
                <a:solidFill>
                  <a:srgbClr val="4186C7"/>
                </a:solidFill>
                <a:latin typeface="Cairo" pitchFamily="2" charset="-78"/>
                <a:cs typeface="Cairo" pitchFamily="2" charset="-78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2- Video - How to make polygons</a:t>
            </a:r>
            <a:endParaRPr lang="en-US" sz="1600" b="1" dirty="0">
              <a:solidFill>
                <a:srgbClr val="4186C7"/>
              </a:solidFill>
              <a:latin typeface="Cairo" pitchFamily="2" charset="-78"/>
              <a:cs typeface="Cairo" pitchFamily="2" charset="-78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876800" y="4537149"/>
            <a:ext cx="41892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8" lvl="1" rtl="1"/>
            <a:r>
              <a:rPr lang="en-US" sz="1600" b="1" dirty="0">
                <a:solidFill>
                  <a:srgbClr val="4186C7"/>
                </a:solidFill>
                <a:latin typeface="Cairo" pitchFamily="2" charset="-78"/>
                <a:cs typeface="Cairo" pitchFamily="2" charset="-78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4. Video – How to make Aqsa Project</a:t>
            </a:r>
            <a:endParaRPr lang="en-US" sz="1600" b="1" dirty="0">
              <a:solidFill>
                <a:srgbClr val="4186C7"/>
              </a:solidFill>
              <a:latin typeface="Cairo" pitchFamily="2" charset="-78"/>
              <a:cs typeface="Cairo" pitchFamily="2" charset="-78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887196" y="4875703"/>
            <a:ext cx="41892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8" lvl="1" rtl="1"/>
            <a:r>
              <a:rPr lang="en-US" sz="1600" b="1" dirty="0">
                <a:solidFill>
                  <a:srgbClr val="0000FF"/>
                </a:solidFill>
                <a:latin typeface="Cairo" pitchFamily="2" charset="-78"/>
                <a:cs typeface="Cairo" pitchFamily="2" charset="-78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5. Video – How to make </a:t>
            </a:r>
            <a:r>
              <a:rPr lang="en-US" sz="1600" b="1" dirty="0" err="1">
                <a:solidFill>
                  <a:srgbClr val="4186C7"/>
                </a:solidFill>
                <a:latin typeface="Cairo" pitchFamily="2" charset="-78"/>
                <a:cs typeface="Cairo" pitchFamily="2" charset="-78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Minecraft</a:t>
            </a:r>
            <a:endParaRPr lang="en-US" sz="1600" b="1" dirty="0">
              <a:solidFill>
                <a:srgbClr val="4186C7"/>
              </a:solidFill>
              <a:latin typeface="Cairo" pitchFamily="2" charset="-78"/>
              <a:cs typeface="Cairo" pitchFamily="2" charset="-78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62000" y="5212822"/>
            <a:ext cx="41892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8" lvl="1" rtl="1"/>
            <a:r>
              <a:rPr lang="en-US" sz="1600" b="1" dirty="0">
                <a:solidFill>
                  <a:srgbClr val="4186C7"/>
                </a:solidFill>
                <a:latin typeface="Cairo" pitchFamily="2" charset="-78"/>
                <a:cs typeface="Cairo" pitchFamily="2" charset="-78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3- Video- How to make famous shapes</a:t>
            </a:r>
            <a:endParaRPr lang="en-US" sz="1600" b="1" dirty="0">
              <a:solidFill>
                <a:srgbClr val="4186C7"/>
              </a:solidFill>
              <a:latin typeface="Cairo" pitchFamily="2" charset="-78"/>
              <a:cs typeface="Cairo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6107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559896" y="2250319"/>
            <a:ext cx="8056658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8" lvl="1" algn="l"/>
            <a:r>
              <a:rPr lang="en-US" sz="1700" b="1" dirty="0">
                <a:latin typeface="Cairo" pitchFamily="2" charset="-78"/>
                <a:cs typeface="Cairo" pitchFamily="2" charset="-78"/>
              </a:rPr>
              <a:t>Simple Project Design </a:t>
            </a:r>
            <a:r>
              <a:rPr lang="en-US" sz="1700" b="1" dirty="0">
                <a:solidFill>
                  <a:srgbClr val="4186C7"/>
                </a:solidFill>
                <a:latin typeface="Cairo" pitchFamily="2" charset="-78"/>
                <a:cs typeface="Cairo" pitchFamily="2" charset="-78"/>
              </a:rPr>
              <a:t>(Heart project) </a:t>
            </a:r>
            <a:r>
              <a:rPr lang="en-US" sz="1700" b="1" dirty="0">
                <a:latin typeface="Cairo" pitchFamily="2" charset="-78"/>
                <a:cs typeface="Cairo" pitchFamily="2" charset="-78"/>
              </a:rPr>
              <a:t>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07FA8C-789D-976A-B4BC-88BC5D8545D7}"/>
              </a:ext>
            </a:extLst>
          </p:cNvPr>
          <p:cNvSpPr/>
          <p:nvPr/>
        </p:nvSpPr>
        <p:spPr>
          <a:xfrm>
            <a:off x="381000" y="6096000"/>
            <a:ext cx="357790" cy="6001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cap="none" spc="0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iro" pitchFamily="2" charset="-78"/>
                <a:cs typeface="Cairo" pitchFamily="2" charset="-78"/>
              </a:rPr>
              <a:t>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F0341B-66C1-B787-A98D-057DA9F979E5}"/>
              </a:ext>
            </a:extLst>
          </p:cNvPr>
          <p:cNvSpPr txBox="1"/>
          <p:nvPr/>
        </p:nvSpPr>
        <p:spPr>
          <a:xfrm>
            <a:off x="304800" y="2635234"/>
            <a:ext cx="8458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600" dirty="0">
                <a:latin typeface="Cairo" pitchFamily="2" charset="-78"/>
                <a:cs typeface="Cairo" pitchFamily="2" charset="-78"/>
              </a:rPr>
              <a:t>The following video will explain to you how to design a project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3132332" y="3022069"/>
            <a:ext cx="2698184" cy="325434"/>
            <a:chOff x="6557140" y="4267197"/>
            <a:chExt cx="2586902" cy="370017"/>
          </a:xfrm>
        </p:grpSpPr>
        <p:sp>
          <p:nvSpPr>
            <p:cNvPr id="25" name="Rounded Rectangle 24"/>
            <p:cNvSpPr/>
            <p:nvPr/>
          </p:nvSpPr>
          <p:spPr>
            <a:xfrm>
              <a:off x="6629400" y="4267197"/>
              <a:ext cx="2438400" cy="370017"/>
            </a:xfrm>
            <a:prstGeom prst="roundRect">
              <a:avLst/>
            </a:prstGeom>
            <a:solidFill>
              <a:srgbClr val="9933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4186C7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557140" y="4287271"/>
              <a:ext cx="2586902" cy="349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3338" lvl="1" algn="ctr" rtl="1"/>
              <a:r>
                <a:rPr lang="en-US" sz="1400" b="1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Video: Let us make a heart</a:t>
              </a:r>
              <a:endParaRPr lang="en-US" sz="1400" b="1" dirty="0">
                <a:solidFill>
                  <a:schemeClr val="bg1"/>
                </a:solidFill>
                <a:latin typeface="Cairo" pitchFamily="2" charset="-78"/>
                <a:cs typeface="Cairo" pitchFamily="2" charset="-78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FAF0341B-66C1-B787-A98D-057DA9F979E5}"/>
              </a:ext>
            </a:extLst>
          </p:cNvPr>
          <p:cNvSpPr txBox="1"/>
          <p:nvPr/>
        </p:nvSpPr>
        <p:spPr>
          <a:xfrm>
            <a:off x="304800" y="3393319"/>
            <a:ext cx="8458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600" dirty="0">
                <a:latin typeface="Cairo" pitchFamily="2" charset="-78"/>
                <a:cs typeface="Cairo" pitchFamily="2" charset="-78"/>
              </a:rPr>
              <a:t>There is a PDF that explains the steps in detail as well.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3093016" y="3780149"/>
            <a:ext cx="2698184" cy="325438"/>
            <a:chOff x="6557140" y="4267197"/>
            <a:chExt cx="2586902" cy="370022"/>
          </a:xfrm>
        </p:grpSpPr>
        <p:sp>
          <p:nvSpPr>
            <p:cNvPr id="40" name="Rounded Rectangle 39"/>
            <p:cNvSpPr/>
            <p:nvPr/>
          </p:nvSpPr>
          <p:spPr>
            <a:xfrm>
              <a:off x="6629400" y="4267197"/>
              <a:ext cx="2438400" cy="370017"/>
            </a:xfrm>
            <a:prstGeom prst="roundRect">
              <a:avLst/>
            </a:prstGeom>
            <a:solidFill>
              <a:srgbClr val="9933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4186C7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6557140" y="4287276"/>
              <a:ext cx="2586902" cy="3499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3338" lvl="1" algn="ctr" rtl="1"/>
              <a:r>
                <a:rPr lang="en-US" sz="1400" b="1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Step list: How to make a heart</a:t>
              </a:r>
              <a:endParaRPr lang="en-US" sz="1400" b="1" dirty="0">
                <a:solidFill>
                  <a:schemeClr val="bg1"/>
                </a:solidFill>
                <a:latin typeface="Cairo" pitchFamily="2" charset="-78"/>
                <a:cs typeface="Cairo" pitchFamily="2" charset="-78"/>
              </a:endParaRP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FAF0341B-66C1-B787-A98D-057DA9F979E5}"/>
              </a:ext>
            </a:extLst>
          </p:cNvPr>
          <p:cNvSpPr txBox="1"/>
          <p:nvPr/>
        </p:nvSpPr>
        <p:spPr>
          <a:xfrm>
            <a:off x="304800" y="4139625"/>
            <a:ext cx="8458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600" dirty="0">
                <a:latin typeface="Cairo" pitchFamily="2" charset="-78"/>
                <a:cs typeface="Cairo" pitchFamily="2" charset="-78"/>
              </a:rPr>
              <a:t>You must save the design file according to the method described in the video to your device. In formats .</a:t>
            </a:r>
            <a:r>
              <a:rPr lang="en-US" sz="1600" dirty="0" err="1">
                <a:latin typeface="Cairo" pitchFamily="2" charset="-78"/>
                <a:cs typeface="Cairo" pitchFamily="2" charset="-78"/>
              </a:rPr>
              <a:t>ab</a:t>
            </a:r>
            <a:r>
              <a:rPr lang="en-US" sz="1600" dirty="0">
                <a:latin typeface="Cairo" pitchFamily="2" charset="-78"/>
                <a:cs typeface="Cairo" pitchFamily="2" charset="-78"/>
              </a:rPr>
              <a:t> and .STL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AF0341B-66C1-B787-A98D-057DA9F979E5}"/>
              </a:ext>
            </a:extLst>
          </p:cNvPr>
          <p:cNvSpPr txBox="1"/>
          <p:nvPr/>
        </p:nvSpPr>
        <p:spPr>
          <a:xfrm>
            <a:off x="457200" y="4724400"/>
            <a:ext cx="8458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1600" b="1" dirty="0">
                <a:latin typeface="Cairo" pitchFamily="2" charset="-78"/>
                <a:cs typeface="Cairo" pitchFamily="2" charset="-78"/>
              </a:rPr>
              <a:t>Remember how to name your project:</a:t>
            </a:r>
            <a:endParaRPr lang="ar-EG" sz="1600" b="1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2743200" y="5098757"/>
            <a:ext cx="4151086" cy="844843"/>
          </a:xfrm>
          <a:prstGeom prst="roundRect">
            <a:avLst/>
          </a:prstGeom>
          <a:noFill/>
          <a:ln>
            <a:solidFill>
              <a:srgbClr val="4186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532743" y="51054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en-US" sz="1600" b="1" dirty="0">
                <a:solidFill>
                  <a:srgbClr val="4186C7"/>
                </a:solidFill>
                <a:latin typeface="Cairo" pitchFamily="2" charset="-78"/>
                <a:cs typeface="Cairo" pitchFamily="2" charset="-78"/>
              </a:rPr>
              <a:t>Student Name – Division – Project Name</a:t>
            </a:r>
          </a:p>
          <a:p>
            <a:pPr algn="ctr" rtl="1">
              <a:lnSpc>
                <a:spcPct val="150000"/>
              </a:lnSpc>
            </a:pPr>
            <a:r>
              <a:rPr lang="en-US" sz="1600" b="1" dirty="0">
                <a:solidFill>
                  <a:srgbClr val="4186C7"/>
                </a:solidFill>
                <a:latin typeface="Cairo" pitchFamily="2" charset="-78"/>
                <a:cs typeface="Cairo" pitchFamily="2" charset="-78"/>
              </a:rPr>
              <a:t> (</a:t>
            </a:r>
            <a:r>
              <a:rPr lang="en-US" sz="1600" b="1" dirty="0" err="1">
                <a:solidFill>
                  <a:srgbClr val="4186C7"/>
                </a:solidFill>
                <a:latin typeface="Cairo" pitchFamily="2" charset="-78"/>
                <a:cs typeface="Cairo" pitchFamily="2" charset="-78"/>
              </a:rPr>
              <a:t>eg</a:t>
            </a:r>
            <a:r>
              <a:rPr lang="en-US" sz="1600" b="1" dirty="0">
                <a:solidFill>
                  <a:srgbClr val="4186C7"/>
                </a:solidFill>
                <a:latin typeface="Cairo" pitchFamily="2" charset="-78"/>
                <a:cs typeface="Cairo" pitchFamily="2" charset="-78"/>
              </a:rPr>
              <a:t>. Nora </a:t>
            </a:r>
            <a:r>
              <a:rPr lang="en-US" sz="1600" b="1" dirty="0" err="1">
                <a:solidFill>
                  <a:srgbClr val="4186C7"/>
                </a:solidFill>
                <a:latin typeface="Cairo" pitchFamily="2" charset="-78"/>
                <a:cs typeface="Cairo" pitchFamily="2" charset="-78"/>
              </a:rPr>
              <a:t>ElAli</a:t>
            </a:r>
            <a:r>
              <a:rPr lang="en-US" sz="1600" b="1" dirty="0">
                <a:solidFill>
                  <a:srgbClr val="4186C7"/>
                </a:solidFill>
                <a:latin typeface="Cairo" pitchFamily="2" charset="-78"/>
                <a:cs typeface="Cairo" pitchFamily="2" charset="-78"/>
              </a:rPr>
              <a:t> – L50 – Heart)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1081425" y="1143000"/>
            <a:ext cx="6891811" cy="1064035"/>
            <a:chOff x="1127332" y="2514600"/>
            <a:chExt cx="6891811" cy="1064035"/>
          </a:xfrm>
        </p:grpSpPr>
        <p:grpSp>
          <p:nvGrpSpPr>
            <p:cNvPr id="33" name="Group 32"/>
            <p:cNvGrpSpPr/>
            <p:nvPr/>
          </p:nvGrpSpPr>
          <p:grpSpPr>
            <a:xfrm>
              <a:off x="1127332" y="2566234"/>
              <a:ext cx="6891811" cy="1012401"/>
              <a:chOff x="1127332" y="2566234"/>
              <a:chExt cx="6891811" cy="1012401"/>
            </a:xfrm>
          </p:grpSpPr>
          <p:sp>
            <p:nvSpPr>
              <p:cNvPr id="35" name="Round Same Side Corner Rectangle 34"/>
              <p:cNvSpPr/>
              <p:nvPr/>
            </p:nvSpPr>
            <p:spPr>
              <a:xfrm>
                <a:off x="1127332" y="2566234"/>
                <a:ext cx="6891811" cy="1012401"/>
              </a:xfrm>
              <a:prstGeom prst="round2SameRect">
                <a:avLst/>
              </a:prstGeom>
              <a:noFill/>
              <a:ln>
                <a:solidFill>
                  <a:srgbClr val="4186C7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36" name="Rounded Rectangle 35"/>
              <p:cNvSpPr/>
              <p:nvPr/>
            </p:nvSpPr>
            <p:spPr>
              <a:xfrm>
                <a:off x="2355632" y="2566234"/>
                <a:ext cx="4343399" cy="409064"/>
              </a:xfrm>
              <a:prstGeom prst="roundRect">
                <a:avLst/>
              </a:prstGeom>
              <a:solidFill>
                <a:srgbClr val="418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34" name="Rectangle 33"/>
            <p:cNvSpPr/>
            <p:nvPr/>
          </p:nvSpPr>
          <p:spPr>
            <a:xfrm>
              <a:off x="1295400" y="2514600"/>
              <a:ext cx="6553200" cy="8463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en-US" b="1" dirty="0">
                  <a:solidFill>
                    <a:srgbClr val="D8D4BA"/>
                  </a:solidFill>
                  <a:latin typeface="Cairo" pitchFamily="2" charset="-78"/>
                  <a:cs typeface="Cairo" pitchFamily="2" charset="-78"/>
                </a:rPr>
                <a:t>Step Two – </a:t>
              </a:r>
              <a:r>
                <a:rPr lang="en-US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</a:rPr>
                <a:t>From Week Six to Eight</a:t>
              </a:r>
            </a:p>
            <a:p>
              <a:pPr algn="ctr" rtl="1">
                <a:lnSpc>
                  <a:spcPct val="150000"/>
                </a:lnSpc>
              </a:pPr>
              <a:endParaRPr lang="en-US" sz="400" dirty="0">
                <a:solidFill>
                  <a:schemeClr val="bg1"/>
                </a:solidFill>
                <a:latin typeface="Cairo" pitchFamily="2" charset="-78"/>
                <a:cs typeface="Cairo" pitchFamily="2" charset="-78"/>
              </a:endParaRPr>
            </a:p>
            <a:p>
              <a:pPr algn="ctr" rtl="1"/>
              <a:r>
                <a:rPr lang="en-US" sz="1600" dirty="0">
                  <a:latin typeface="Cairo" pitchFamily="2" charset="-78"/>
                  <a:cs typeface="Cairo" pitchFamily="2" charset="-78"/>
                </a:rPr>
                <a:t> Getting familiar with the design software </a:t>
              </a:r>
              <a:r>
                <a:rPr lang="en-US" sz="1600" b="1" dirty="0">
                  <a:latin typeface="Cairo" pitchFamily="2" charset="-78"/>
                  <a:cs typeface="Cairo" pitchFamily="2" charset="-78"/>
                </a:rPr>
                <a:t>AB3Dedu</a:t>
              </a:r>
              <a:r>
                <a:rPr lang="en-US" sz="1600" dirty="0">
                  <a:latin typeface="Cairo" pitchFamily="2" charset="-78"/>
                  <a:cs typeface="Cairo" pitchFamily="2" charset="-78"/>
                </a:rPr>
                <a:t> and mastering its use.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4620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424543" y="2512613"/>
            <a:ext cx="8224667" cy="351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8" lvl="1" algn="l"/>
            <a:r>
              <a:rPr lang="en-US" sz="1700" b="1" dirty="0">
                <a:solidFill>
                  <a:prstClr val="black"/>
                </a:solidFill>
                <a:latin typeface="Cairo" pitchFamily="2" charset="-78"/>
                <a:cs typeface="Cairo" pitchFamily="2" charset="-78"/>
              </a:rPr>
              <a:t>Familiarize yourself with the SW </a:t>
            </a:r>
            <a:r>
              <a:rPr lang="en-US" sz="1700" b="1" dirty="0">
                <a:solidFill>
                  <a:srgbClr val="4186C7"/>
                </a:solidFill>
                <a:latin typeface="Cairo" pitchFamily="2" charset="-78"/>
                <a:cs typeface="Cairo" pitchFamily="2" charset="-78"/>
              </a:rPr>
              <a:t>(AB3Dedu) </a:t>
            </a:r>
            <a:r>
              <a:rPr lang="en-US" sz="1700" b="1" dirty="0">
                <a:solidFill>
                  <a:prstClr val="black"/>
                </a:solidFill>
                <a:latin typeface="Cairo" pitchFamily="2" charset="-78"/>
                <a:cs typeface="Cairo" pitchFamily="2" charset="-78"/>
              </a:rPr>
              <a:t>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07FA8C-789D-976A-B4BC-88BC5D8545D7}"/>
              </a:ext>
            </a:extLst>
          </p:cNvPr>
          <p:cNvSpPr/>
          <p:nvPr/>
        </p:nvSpPr>
        <p:spPr>
          <a:xfrm>
            <a:off x="381801" y="6096000"/>
            <a:ext cx="356187" cy="6001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iro" pitchFamily="2" charset="-78"/>
                <a:cs typeface="Cairo" pitchFamily="2" charset="-78"/>
              </a:rPr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F0341B-66C1-B787-A98D-057DA9F979E5}"/>
              </a:ext>
            </a:extLst>
          </p:cNvPr>
          <p:cNvSpPr txBox="1"/>
          <p:nvPr/>
        </p:nvSpPr>
        <p:spPr>
          <a:xfrm>
            <a:off x="424543" y="2864584"/>
            <a:ext cx="84582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  <a:latin typeface="Cairo" pitchFamily="2" charset="-78"/>
                <a:cs typeface="Cairo" pitchFamily="2" charset="-78"/>
              </a:rPr>
              <a:t>You were able to install the design software on your device.</a:t>
            </a:r>
          </a:p>
          <a:p>
            <a:pPr marL="285750" indent="-285750" algn="l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  <a:latin typeface="Cairo" pitchFamily="2" charset="-78"/>
                <a:cs typeface="Cairo" pitchFamily="2" charset="-78"/>
              </a:rPr>
              <a:t>You watched and followed the tutorial videos</a:t>
            </a:r>
          </a:p>
          <a:p>
            <a:pPr marL="285750" indent="-285750" algn="l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  <a:latin typeface="Cairo" pitchFamily="2" charset="-78"/>
                <a:cs typeface="Cairo" pitchFamily="2" charset="-78"/>
              </a:rPr>
              <a:t>To review what you learned of the SW features</a:t>
            </a:r>
          </a:p>
          <a:p>
            <a:pPr marL="285750" indent="-285750" algn="l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  <a:latin typeface="Cairo" pitchFamily="2" charset="-78"/>
                <a:cs typeface="Cairo" pitchFamily="2" charset="-78"/>
              </a:rPr>
              <a:t>We recommend that you watch attentively this silent video</a:t>
            </a:r>
          </a:p>
          <a:p>
            <a:pPr marL="285750" indent="-285750" algn="l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600" b="1" dirty="0">
                <a:solidFill>
                  <a:prstClr val="black"/>
                </a:solidFill>
                <a:latin typeface="Cairo" pitchFamily="2" charset="-78"/>
                <a:cs typeface="Cairo" pitchFamily="2" charset="-78"/>
              </a:rPr>
              <a:t>Click on the link: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3129643" y="5111353"/>
            <a:ext cx="3048000" cy="325433"/>
            <a:chOff x="6557140" y="4267197"/>
            <a:chExt cx="2586902" cy="370017"/>
          </a:xfrm>
        </p:grpSpPr>
        <p:sp>
          <p:nvSpPr>
            <p:cNvPr id="25" name="Rounded Rectangle 24"/>
            <p:cNvSpPr/>
            <p:nvPr/>
          </p:nvSpPr>
          <p:spPr>
            <a:xfrm>
              <a:off x="6629400" y="4267197"/>
              <a:ext cx="2438400" cy="370017"/>
            </a:xfrm>
            <a:prstGeom prst="roundRect">
              <a:avLst/>
            </a:prstGeom>
            <a:solidFill>
              <a:srgbClr val="9933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dirty="0">
                <a:solidFill>
                  <a:srgbClr val="4186C7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557140" y="4287271"/>
              <a:ext cx="2586902" cy="349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3338" lvl="1" algn="ctr" rtl="1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Explore the Magic tool AB3Dedu </a:t>
              </a:r>
              <a:endParaRPr lang="en-US" sz="1400" b="1" dirty="0">
                <a:solidFill>
                  <a:schemeClr val="bg1"/>
                </a:solidFill>
                <a:latin typeface="Cairo" pitchFamily="2" charset="-78"/>
                <a:cs typeface="Cairo" pitchFamily="2" charset="-78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92739" y="1221965"/>
            <a:ext cx="6891811" cy="1064035"/>
            <a:chOff x="1127332" y="2514600"/>
            <a:chExt cx="6891811" cy="1064035"/>
          </a:xfrm>
        </p:grpSpPr>
        <p:grpSp>
          <p:nvGrpSpPr>
            <p:cNvPr id="14" name="Group 13"/>
            <p:cNvGrpSpPr/>
            <p:nvPr/>
          </p:nvGrpSpPr>
          <p:grpSpPr>
            <a:xfrm>
              <a:off x="1127332" y="2566234"/>
              <a:ext cx="6891811" cy="1012401"/>
              <a:chOff x="1127332" y="2566234"/>
              <a:chExt cx="6891811" cy="1012401"/>
            </a:xfrm>
          </p:grpSpPr>
          <p:sp>
            <p:nvSpPr>
              <p:cNvPr id="16" name="Round Same Side Corner Rectangle 15"/>
              <p:cNvSpPr/>
              <p:nvPr/>
            </p:nvSpPr>
            <p:spPr>
              <a:xfrm>
                <a:off x="1127332" y="2566234"/>
                <a:ext cx="6891811" cy="1012401"/>
              </a:xfrm>
              <a:prstGeom prst="round2SameRect">
                <a:avLst/>
              </a:prstGeom>
              <a:noFill/>
              <a:ln>
                <a:solidFill>
                  <a:srgbClr val="4186C7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2355632" y="2566234"/>
                <a:ext cx="4343399" cy="409064"/>
              </a:xfrm>
              <a:prstGeom prst="roundRect">
                <a:avLst/>
              </a:prstGeom>
              <a:solidFill>
                <a:srgbClr val="418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295400" y="2514600"/>
              <a:ext cx="6553200" cy="8463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en-US" b="1" dirty="0">
                  <a:solidFill>
                    <a:srgbClr val="D8D4BA"/>
                  </a:solidFill>
                  <a:latin typeface="Cairo" pitchFamily="2" charset="-78"/>
                  <a:cs typeface="Cairo" pitchFamily="2" charset="-78"/>
                </a:rPr>
                <a:t>Step Two – </a:t>
              </a:r>
              <a:r>
                <a:rPr lang="en-US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</a:rPr>
                <a:t>From Week Six to Eight</a:t>
              </a:r>
            </a:p>
            <a:p>
              <a:pPr algn="ctr" rtl="1">
                <a:lnSpc>
                  <a:spcPct val="150000"/>
                </a:lnSpc>
              </a:pPr>
              <a:endParaRPr lang="en-US" sz="400" dirty="0">
                <a:solidFill>
                  <a:schemeClr val="bg1"/>
                </a:solidFill>
                <a:latin typeface="Cairo" pitchFamily="2" charset="-78"/>
                <a:cs typeface="Cairo" pitchFamily="2" charset="-78"/>
              </a:endParaRPr>
            </a:p>
            <a:p>
              <a:pPr algn="ctr" rtl="1"/>
              <a:r>
                <a:rPr lang="en-US" sz="1600" dirty="0">
                  <a:latin typeface="Cairo" pitchFamily="2" charset="-78"/>
                  <a:cs typeface="Cairo" pitchFamily="2" charset="-78"/>
                </a:rPr>
                <a:t> Getting familiar with the design software </a:t>
              </a:r>
              <a:r>
                <a:rPr lang="en-US" sz="1600" b="1" dirty="0">
                  <a:latin typeface="Cairo" pitchFamily="2" charset="-78"/>
                  <a:cs typeface="Cairo" pitchFamily="2" charset="-78"/>
                </a:rPr>
                <a:t>AB3Dedu</a:t>
              </a:r>
              <a:r>
                <a:rPr lang="en-US" sz="1600" dirty="0">
                  <a:latin typeface="Cairo" pitchFamily="2" charset="-78"/>
                  <a:cs typeface="Cairo" pitchFamily="2" charset="-78"/>
                </a:rPr>
                <a:t> and mastering its use.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130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758</Words>
  <Application>Microsoft Office PowerPoint</Application>
  <PresentationFormat>On-screen Show (4:3)</PresentationFormat>
  <Paragraphs>97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Cairo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Esacc</dc:creator>
  <cp:lastModifiedBy>hayssam elzbawy</cp:lastModifiedBy>
  <cp:revision>25</cp:revision>
  <dcterms:created xsi:type="dcterms:W3CDTF">2006-08-16T00:00:00Z</dcterms:created>
  <dcterms:modified xsi:type="dcterms:W3CDTF">2024-08-26T19:31:56Z</dcterms:modified>
</cp:coreProperties>
</file>